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89" r:id="rId2"/>
    <p:sldMasterId id="2147483718" r:id="rId3"/>
  </p:sldMasterIdLst>
  <p:notesMasterIdLst>
    <p:notesMasterId r:id="rId42"/>
  </p:notesMasterIdLst>
  <p:sldIdLst>
    <p:sldId id="256" r:id="rId4"/>
    <p:sldId id="301" r:id="rId5"/>
    <p:sldId id="259" r:id="rId6"/>
    <p:sldId id="295" r:id="rId7"/>
    <p:sldId id="263" r:id="rId8"/>
    <p:sldId id="261" r:id="rId9"/>
    <p:sldId id="260" r:id="rId10"/>
    <p:sldId id="302" r:id="rId11"/>
    <p:sldId id="264" r:id="rId12"/>
    <p:sldId id="297" r:id="rId13"/>
    <p:sldId id="266" r:id="rId14"/>
    <p:sldId id="267" r:id="rId15"/>
    <p:sldId id="303" r:id="rId16"/>
    <p:sldId id="298" r:id="rId17"/>
    <p:sldId id="268" r:id="rId18"/>
    <p:sldId id="269" r:id="rId19"/>
    <p:sldId id="271" r:id="rId20"/>
    <p:sldId id="308" r:id="rId21"/>
    <p:sldId id="309" r:id="rId22"/>
    <p:sldId id="310" r:id="rId23"/>
    <p:sldId id="270" r:id="rId24"/>
    <p:sldId id="311" r:id="rId25"/>
    <p:sldId id="277" r:id="rId26"/>
    <p:sldId id="278" r:id="rId27"/>
    <p:sldId id="279" r:id="rId28"/>
    <p:sldId id="280" r:id="rId29"/>
    <p:sldId id="282" r:id="rId30"/>
    <p:sldId id="299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3" r:id="rId40"/>
    <p:sldId id="294" r:id="rId41"/>
  </p:sldIdLst>
  <p:sldSz cx="14630400" cy="8229600"/>
  <p:notesSz cx="8229600" cy="14630400"/>
  <p:embeddedFontLst>
    <p:embeddedFont>
      <p:font typeface="DM Sans" pitchFamily="2" charset="77"/>
      <p:regular r:id="rId43"/>
      <p:bold r:id="rId44"/>
      <p:italic r:id="rId45"/>
      <p:boldItalic r:id="rId46"/>
    </p:embeddedFont>
    <p:embeddedFont>
      <p:font typeface="Kanit Light" pitchFamily="2" charset="-34"/>
      <p:regular r:id="rId47"/>
    </p:embeddedFont>
    <p:embeddedFont>
      <p:font typeface="Liberation Serif" panose="02020603050405020304" pitchFamily="18" charset="0"/>
      <p:regular r:id="rId48"/>
      <p:bold r:id="rId49"/>
      <p:italic r:id="rId50"/>
      <p:boldItalic r:id="rId51"/>
    </p:embeddedFont>
    <p:embeddedFont>
      <p:font typeface="Libre Baskerville" panose="02000000000000000000" pitchFamily="2" charset="0"/>
      <p:regular r:id="rId52"/>
      <p:bold r:id="rId53"/>
      <p:italic r:id="rId54"/>
    </p:embeddedFont>
    <p:embeddedFont>
      <p:font typeface="Martel Sans" pitchFamily="2" charset="77"/>
      <p:regular r:id="rId55"/>
    </p:embeddedFont>
    <p:embeddedFont>
      <p:font typeface="Open Sans" panose="020B0606030504020204" pitchFamily="34" charset="0"/>
      <p:regular r:id="rId56"/>
      <p:bold r:id="rId57"/>
      <p:italic r:id="rId58"/>
      <p:boldItalic r:id="rId5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la\Documents\RP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la\Downloads\Recurso%20RTN%20-%20Distribui&#231;&#227;o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la\Downloads\Recurso%20RTN%20-%20Distribui&#231;&#227;o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'gráficos índices'!$B$1</c:f>
              <c:strCache>
                <c:ptCount val="1"/>
                <c:pt idx="0">
                  <c:v>Índice custeio(%)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7202173274097947E-2"/>
                  <c:y val="3.0920700884611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61-4E74-9BA3-03E056580D74}"/>
                </c:ext>
              </c:extLst>
            </c:dLbl>
            <c:dLbl>
              <c:idx val="2"/>
              <c:layout>
                <c:manualLayout>
                  <c:x val="-2.5062656641604009E-3"/>
                  <c:y val="7.065217391304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EC-4BC0-A98E-EA63DFC5BCDA}"/>
                </c:ext>
              </c:extLst>
            </c:dLbl>
            <c:dLbl>
              <c:idx val="3"/>
              <c:layout>
                <c:manualLayout>
                  <c:x val="-6.2656641604010022E-3"/>
                  <c:y val="5.253623188405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EC-4BC0-A98E-EA63DFC5BCDA}"/>
                </c:ext>
              </c:extLst>
            </c:dLbl>
            <c:dLbl>
              <c:idx val="4"/>
              <c:layout>
                <c:manualLayout>
                  <c:x val="-3.2581453634085211E-2"/>
                  <c:y val="6.884057971014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EC-4BC0-A98E-EA63DFC5BCDA}"/>
                </c:ext>
              </c:extLst>
            </c:dLbl>
            <c:dLbl>
              <c:idx val="5"/>
              <c:layout>
                <c:manualLayout>
                  <c:x val="-2.1303258145363501E-2"/>
                  <c:y val="5.43478260869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C-4BC0-A98E-EA63DFC5BCDA}"/>
                </c:ext>
              </c:extLst>
            </c:dLbl>
            <c:dLbl>
              <c:idx val="6"/>
              <c:layout>
                <c:manualLayout>
                  <c:x val="-1.75438596491229E-2"/>
                  <c:y val="6.15942028985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EC-4BC0-A98E-EA63DFC5BCDA}"/>
                </c:ext>
              </c:extLst>
            </c:dLbl>
            <c:dLbl>
              <c:idx val="7"/>
              <c:layout>
                <c:manualLayout>
                  <c:x val="-2.1303258145363407E-2"/>
                  <c:y val="9.420289855072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EC-4BC0-A98E-EA63DFC5BCDA}"/>
                </c:ext>
              </c:extLst>
            </c:dLbl>
            <c:dLbl>
              <c:idx val="8"/>
              <c:layout>
                <c:manualLayout>
                  <c:x val="-2.6860284201353484E-2"/>
                  <c:y val="5.253621075143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EC-4BC0-A98E-EA63DFC5BCDA}"/>
                </c:ext>
              </c:extLst>
            </c:dLbl>
            <c:dLbl>
              <c:idx val="9"/>
              <c:layout>
                <c:manualLayout>
                  <c:x val="-9.1895346103001452E-17"/>
                  <c:y val="5.615942028985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EC-4BC0-A98E-EA63DFC5BCDA}"/>
                </c:ext>
              </c:extLst>
            </c:dLbl>
            <c:dLbl>
              <c:idx val="10"/>
              <c:layout>
                <c:manualLayout>
                  <c:x val="3.7593984962405098E-3"/>
                  <c:y val="7.246376811594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EC-4BC0-A98E-EA63DFC5BCDA}"/>
                </c:ext>
              </c:extLst>
            </c:dLbl>
            <c:dLbl>
              <c:idx val="11"/>
              <c:layout>
                <c:manualLayout>
                  <c:x val="-6.2656641604010022E-3"/>
                  <c:y val="6.702898550724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EC-4BC0-A98E-EA63DFC5BCDA}"/>
                </c:ext>
              </c:extLst>
            </c:dLbl>
            <c:dLbl>
              <c:idx val="12"/>
              <c:layout>
                <c:manualLayout>
                  <c:x val="-3.787878787878788E-3"/>
                  <c:y val="9.242144177449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DM Sans" panose="020B060402020202020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61-4E74-9BA3-03E056580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DM Sans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'gráficos índices'!$A$2:$A$14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'gráficos índices'!$B$2:$B$14</c:f>
              <c:numCache>
                <c:formatCode>0.00%</c:formatCode>
                <c:ptCount val="13"/>
                <c:pt idx="0">
                  <c:v>1</c:v>
                </c:pt>
                <c:pt idx="1">
                  <c:v>0.95312805880778995</c:v>
                </c:pt>
                <c:pt idx="2">
                  <c:v>0.95876464181309895</c:v>
                </c:pt>
                <c:pt idx="3">
                  <c:v>0.88558568983575703</c:v>
                </c:pt>
                <c:pt idx="4">
                  <c:v>0.84517004205255097</c:v>
                </c:pt>
                <c:pt idx="5">
                  <c:v>0.68305533928107198</c:v>
                </c:pt>
                <c:pt idx="6">
                  <c:v>0.69387673975693198</c:v>
                </c:pt>
                <c:pt idx="7">
                  <c:v>0.59705132727527999</c:v>
                </c:pt>
                <c:pt idx="8">
                  <c:v>0.45699535681938502</c:v>
                </c:pt>
                <c:pt idx="9">
                  <c:v>0.46220792963671897</c:v>
                </c:pt>
                <c:pt idx="10">
                  <c:v>0.40678401424237298</c:v>
                </c:pt>
                <c:pt idx="11">
                  <c:v>0.41376546025416899</c:v>
                </c:pt>
                <c:pt idx="12">
                  <c:v>0.38539999999999996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61-4E74-9BA3-03E056580D74}"/>
            </c:ext>
          </c:extLst>
        </c:ser>
        <c:ser>
          <c:idx val="1"/>
          <c:order val="1"/>
          <c:tx>
            <c:strRef>
              <c:f>'gráficos índices'!$C$1</c:f>
              <c:strCache>
                <c:ptCount val="1"/>
                <c:pt idx="0">
                  <c:v>Índice Capital (%)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761906151948183E-2"/>
                  <c:y val="3.5798641436196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61-4E74-9BA3-03E056580D74}"/>
                </c:ext>
              </c:extLst>
            </c:dLbl>
            <c:dLbl>
              <c:idx val="2"/>
              <c:layout>
                <c:manualLayout>
                  <c:x val="-6.1011632943257642E-2"/>
                  <c:y val="2.995754488112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EC-4BC0-A98E-EA63DFC5BCDA}"/>
                </c:ext>
              </c:extLst>
            </c:dLbl>
            <c:dLbl>
              <c:idx val="3"/>
              <c:layout>
                <c:manualLayout>
                  <c:x val="-6.6010722551694406E-2"/>
                  <c:y val="1.865805434255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EC-4BC0-A98E-EA63DFC5BCDA}"/>
                </c:ext>
              </c:extLst>
            </c:dLbl>
            <c:dLbl>
              <c:idx val="4"/>
              <c:layout>
                <c:manualLayout>
                  <c:x val="-7.0175438596491224E-2"/>
                  <c:y val="2.173913043478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EC-4BC0-A98E-EA63DFC5BCDA}"/>
                </c:ext>
              </c:extLst>
            </c:dLbl>
            <c:dLbl>
              <c:idx val="5"/>
              <c:layout>
                <c:manualLayout>
                  <c:x val="-7.3934837092731881E-2"/>
                  <c:y val="1.449275362318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EC-4BC0-A98E-EA63DFC5BCDA}"/>
                </c:ext>
              </c:extLst>
            </c:dLbl>
            <c:dLbl>
              <c:idx val="6"/>
              <c:layout>
                <c:manualLayout>
                  <c:x val="-1.0847561774354982E-2"/>
                  <c:y val="-2.870123726346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EC-4BC0-A98E-EA63DFC5BCDA}"/>
                </c:ext>
              </c:extLst>
            </c:dLbl>
            <c:dLbl>
              <c:idx val="7"/>
              <c:layout>
                <c:manualLayout>
                  <c:x val="-1.2048512376399362E-2"/>
                  <c:y val="-2.671767345948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EC-4BC0-A98E-EA63DFC5BCDA}"/>
                </c:ext>
              </c:extLst>
            </c:dLbl>
            <c:dLbl>
              <c:idx val="8"/>
              <c:layout>
                <c:manualLayout>
                  <c:x val="-1.1774373225511836E-2"/>
                  <c:y val="-2.6889616690926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EC-4BC0-A98E-EA63DFC5BCDA}"/>
                </c:ext>
              </c:extLst>
            </c:dLbl>
            <c:dLbl>
              <c:idx val="9"/>
              <c:layout>
                <c:manualLayout>
                  <c:x val="-6.2656832734981818E-3"/>
                  <c:y val="-2.4178796700630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2EC-4BC0-A98E-EA63DFC5BCDA}"/>
                </c:ext>
              </c:extLst>
            </c:dLbl>
            <c:dLbl>
              <c:idx val="10"/>
              <c:layout>
                <c:manualLayout>
                  <c:x val="-6.2135410072105199E-3"/>
                  <c:y val="-2.617552159146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2EC-4BC0-A98E-EA63DFC5BCDA}"/>
                </c:ext>
              </c:extLst>
            </c:dLbl>
            <c:dLbl>
              <c:idx val="11"/>
              <c:layout>
                <c:manualLayout>
                  <c:x val="-2.1316663376607644E-2"/>
                  <c:y val="-2.464822901504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5C-408C-A05D-DD845377EFE8}"/>
                </c:ext>
              </c:extLst>
            </c:dLbl>
            <c:dLbl>
              <c:idx val="12"/>
              <c:layout>
                <c:manualLayout>
                  <c:x val="-8.3413030604118227E-3"/>
                  <c:y val="-2.3107714701601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81374F"/>
                      </a:solidFill>
                      <a:latin typeface="DM Sans" panose="020B060402020202020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5C-408C-A05D-DD845377E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81374F"/>
                    </a:solidFill>
                    <a:latin typeface="DM Sans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'gráficos índices'!$A$2:$A$14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'gráficos índices'!$C$2:$C$14</c:f>
              <c:numCache>
                <c:formatCode>0.00%</c:formatCode>
                <c:ptCount val="13"/>
                <c:pt idx="0">
                  <c:v>1</c:v>
                </c:pt>
                <c:pt idx="1">
                  <c:v>0.93695661655395401</c:v>
                </c:pt>
                <c:pt idx="2">
                  <c:v>0.74508669461668098</c:v>
                </c:pt>
                <c:pt idx="3">
                  <c:v>0.34718564910921501</c:v>
                </c:pt>
                <c:pt idx="4">
                  <c:v>0.10895851171318501</c:v>
                </c:pt>
                <c:pt idx="5">
                  <c:v>6.6486130536899293E-2</c:v>
                </c:pt>
                <c:pt idx="6">
                  <c:v>2.2666769288307902E-2</c:v>
                </c:pt>
                <c:pt idx="7">
                  <c:v>2.1140780915414999E-2</c:v>
                </c:pt>
                <c:pt idx="8">
                  <c:v>1.00626871018404E-2</c:v>
                </c:pt>
                <c:pt idx="9">
                  <c:v>1.86599463893353E-2</c:v>
                </c:pt>
                <c:pt idx="10">
                  <c:v>1.7619166366869599E-2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61-4E74-9BA3-03E056580D74}"/>
            </c:ext>
          </c:extLst>
        </c:ser>
        <c:ser>
          <c:idx val="2"/>
          <c:order val="2"/>
          <c:tx>
            <c:strRef>
              <c:f>'gráficos índices'!$D$1</c:f>
              <c:strCache>
                <c:ptCount val="1"/>
                <c:pt idx="0">
                  <c:v>Índice PNAES (%)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6012472125194878E-3"/>
                  <c:y val="-5.091021910304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61-4E74-9BA3-03E056580D74}"/>
                </c:ext>
              </c:extLst>
            </c:dLbl>
            <c:dLbl>
              <c:idx val="2"/>
              <c:layout>
                <c:manualLayout>
                  <c:x val="-2.5062656641604009E-3"/>
                  <c:y val="-5.072463768115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C-4BC0-A98E-EA63DFC5BCDA}"/>
                </c:ext>
              </c:extLst>
            </c:dLbl>
            <c:dLbl>
              <c:idx val="3"/>
              <c:layout>
                <c:manualLayout>
                  <c:x val="2.810077483645646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5C-408C-A05D-DD845377EFE8}"/>
                </c:ext>
              </c:extLst>
            </c:dLbl>
            <c:dLbl>
              <c:idx val="4"/>
              <c:layout>
                <c:manualLayout>
                  <c:x val="-1.9463040474293935E-2"/>
                  <c:y val="-5.469056283357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61-4E74-9BA3-03E056580D74}"/>
                </c:ext>
              </c:extLst>
            </c:dLbl>
            <c:dLbl>
              <c:idx val="5"/>
              <c:layout>
                <c:manualLayout>
                  <c:x val="-6.2656641604010022E-3"/>
                  <c:y val="-6.159420289855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EC-4BC0-A98E-EA63DFC5BCDA}"/>
                </c:ext>
              </c:extLst>
            </c:dLbl>
            <c:dLbl>
              <c:idx val="7"/>
              <c:layout>
                <c:manualLayout>
                  <c:x val="2.810077483645681E-3"/>
                  <c:y val="-1.5432098765432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5C-408C-A05D-DD845377EFE8}"/>
                </c:ext>
              </c:extLst>
            </c:dLbl>
            <c:dLbl>
              <c:idx val="8"/>
              <c:layout>
                <c:manualLayout>
                  <c:x val="-1.3746589277673639E-2"/>
                  <c:y val="-3.92512394284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C-4BC0-A98E-EA63DFC5BCDA}"/>
                </c:ext>
              </c:extLst>
            </c:dLbl>
            <c:dLbl>
              <c:idx val="9"/>
              <c:layout>
                <c:manualLayout>
                  <c:x val="1.8733849890969832E-3"/>
                  <c:y val="-2.469135802469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5C-408C-A05D-DD845377EFE8}"/>
                </c:ext>
              </c:extLst>
            </c:dLbl>
            <c:dLbl>
              <c:idx val="10"/>
              <c:layout>
                <c:manualLayout>
                  <c:x val="-1.0025062656641603E-2"/>
                  <c:y val="-4.710144927536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EC-4BC0-A98E-EA63DFC5BCDA}"/>
                </c:ext>
              </c:extLst>
            </c:dLbl>
            <c:dLbl>
              <c:idx val="11"/>
              <c:layout>
                <c:manualLayout>
                  <c:x val="2.810077483645681E-3"/>
                  <c:y val="-2.9320987654320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5C-408C-A05D-DD845377EFE8}"/>
                </c:ext>
              </c:extLst>
            </c:dLbl>
            <c:dLbl>
              <c:idx val="12"/>
              <c:layout>
                <c:manualLayout>
                  <c:x val="0"/>
                  <c:y val="-0.11090573012939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DM Sans" panose="020B060402020202020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61-4E74-9BA3-03E056580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DM Sans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'gráficos índices'!$A$2:$A$14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'gráficos índices'!$D$2:$D$14</c:f>
              <c:numCache>
                <c:formatCode>0.00%</c:formatCode>
                <c:ptCount val="13"/>
                <c:pt idx="0">
                  <c:v>1</c:v>
                </c:pt>
                <c:pt idx="1">
                  <c:v>0.93826471366869302</c:v>
                </c:pt>
                <c:pt idx="2">
                  <c:v>0.95449374158448497</c:v>
                </c:pt>
                <c:pt idx="3">
                  <c:v>0.97199903230159301</c:v>
                </c:pt>
                <c:pt idx="4">
                  <c:v>0.85642141445036302</c:v>
                </c:pt>
                <c:pt idx="5">
                  <c:v>0.76320682741048596</c:v>
                </c:pt>
                <c:pt idx="6">
                  <c:v>0.85476764042531606</c:v>
                </c:pt>
                <c:pt idx="7">
                  <c:v>0.71872586847612097</c:v>
                </c:pt>
                <c:pt idx="8">
                  <c:v>0.57821250153553405</c:v>
                </c:pt>
                <c:pt idx="9">
                  <c:v>0.57519861322516097</c:v>
                </c:pt>
                <c:pt idx="10">
                  <c:v>0.483497782846038</c:v>
                </c:pt>
                <c:pt idx="11">
                  <c:v>0.523765031850288</c:v>
                </c:pt>
                <c:pt idx="12">
                  <c:v>0.45789999999999997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61-4E74-9BA3-03E056580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4277775"/>
        <c:axId val="1014281135"/>
      </c:lineChart>
      <c:catAx>
        <c:axId val="1014277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DM Sans" panose="020B0604020202020204" charset="0"/>
                <a:ea typeface="+mn-ea"/>
                <a:cs typeface="+mn-cs"/>
              </a:defRPr>
            </a:pPr>
            <a:endParaRPr lang="pt-BR"/>
          </a:p>
        </c:txPr>
        <c:crossAx val="1014281135"/>
        <c:crosses val="autoZero"/>
        <c:auto val="1"/>
        <c:lblAlgn val="ctr"/>
        <c:lblOffset val="100"/>
        <c:noMultiLvlLbl val="0"/>
      </c:catAx>
      <c:valAx>
        <c:axId val="1014281135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DM Sans" panose="020B0604020202020204" charset="0"/>
                <a:ea typeface="+mn-ea"/>
                <a:cs typeface="+mn-cs"/>
              </a:defRPr>
            </a:pPr>
            <a:endParaRPr lang="pt-BR"/>
          </a:p>
        </c:txPr>
        <c:crossAx val="101427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0226278961765"/>
          <c:y val="0.94905646644362918"/>
          <c:w val="0.42284602774918922"/>
          <c:h val="5.0943533556370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DM Sans" panose="020B060402020202020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M Sans" panose="020B060402020202020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'Recursos próprios'!$L$1</c:f>
              <c:strCache>
                <c:ptCount val="1"/>
                <c:pt idx="0">
                  <c:v>Índice Variação teto RP (2014-2024)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AC-4EB0-BEE3-D6E00F0057B8}"/>
                </c:ext>
              </c:extLst>
            </c:dLbl>
            <c:dLbl>
              <c:idx val="3"/>
              <c:layout>
                <c:manualLayout>
                  <c:x val="5.3120849933598934E-3"/>
                  <c:y val="-8.300906781470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AC-4EB0-BEE3-D6E00F0057B8}"/>
                </c:ext>
              </c:extLst>
            </c:dLbl>
            <c:dLbl>
              <c:idx val="4"/>
              <c:layout>
                <c:manualLayout>
                  <c:x val="0"/>
                  <c:y val="-6.225680086102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AC-4EB0-BEE3-D6E00F0057B8}"/>
                </c:ext>
              </c:extLst>
            </c:dLbl>
            <c:dLbl>
              <c:idx val="6"/>
              <c:layout>
                <c:manualLayout>
                  <c:x val="-1.7706949977866313E-3"/>
                  <c:y val="7.263293433786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AC-4EB0-BEE3-D6E00F0057B8}"/>
                </c:ext>
              </c:extLst>
            </c:dLbl>
            <c:dLbl>
              <c:idx val="7"/>
              <c:layout>
                <c:manualLayout>
                  <c:x val="3.5413899955732625E-3"/>
                  <c:y val="9.338520129154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AC-4EB0-BEE3-D6E00F0057B8}"/>
                </c:ext>
              </c:extLst>
            </c:dLbl>
            <c:dLbl>
              <c:idx val="8"/>
              <c:layout>
                <c:manualLayout>
                  <c:x val="-7.0827799911466552E-3"/>
                  <c:y val="4.150453390735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AC-4EB0-BEE3-D6E00F005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'Recursos próprios'!$K$2:$K$13</c:f>
              <c:numCache>
                <c:formatCode>0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'Recursos próprios'!$L$2:$L$13</c:f>
              <c:numCache>
                <c:formatCode>0.00%</c:formatCode>
                <c:ptCount val="10"/>
                <c:pt idx="0">
                  <c:v>1</c:v>
                </c:pt>
                <c:pt idx="1">
                  <c:v>1.048208</c:v>
                </c:pt>
                <c:pt idx="2">
                  <c:v>0.61913599999999991</c:v>
                </c:pt>
                <c:pt idx="3">
                  <c:v>0.8378213333333332</c:v>
                </c:pt>
                <c:pt idx="4">
                  <c:v>0.55996800000000002</c:v>
                </c:pt>
                <c:pt idx="5">
                  <c:v>0.64335600000000015</c:v>
                </c:pt>
                <c:pt idx="6">
                  <c:v>0.23818666666666669</c:v>
                </c:pt>
                <c:pt idx="7">
                  <c:v>0.29563333333333336</c:v>
                </c:pt>
                <c:pt idx="8">
                  <c:v>0.23294533333333339</c:v>
                </c:pt>
                <c:pt idx="9">
                  <c:v>0.30874760000000007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3AC-4EB0-BEE3-D6E00F0057B8}"/>
            </c:ext>
          </c:extLst>
        </c:ser>
        <c:ser>
          <c:idx val="1"/>
          <c:order val="1"/>
          <c:tx>
            <c:strRef>
              <c:f>'Recursos próprios'!$M$1</c:f>
              <c:strCache>
                <c:ptCount val="1"/>
                <c:pt idx="0">
                  <c:v>Índice Variação arrecadado RP (2014-2024)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7184594953519258E-2"/>
                  <c:y val="7.263293433786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AC-4EB0-BEE3-D6E00F0057B8}"/>
                </c:ext>
              </c:extLst>
            </c:dLbl>
            <c:dLbl>
              <c:idx val="4"/>
              <c:layout>
                <c:manualLayout>
                  <c:x val="-2.6560424966799469E-2"/>
                  <c:y val="5.879808970208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AC-4EB0-BEE3-D6E00F0057B8}"/>
                </c:ext>
              </c:extLst>
            </c:dLbl>
            <c:dLbl>
              <c:idx val="5"/>
              <c:layout>
                <c:manualLayout>
                  <c:x val="-3.5413899955732693E-2"/>
                  <c:y val="0.12451360172205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AC-4EB0-BEE3-D6E00F0057B8}"/>
                </c:ext>
              </c:extLst>
            </c:dLbl>
            <c:dLbl>
              <c:idx val="6"/>
              <c:layout>
                <c:manualLayout>
                  <c:x val="1.7706949977866313E-3"/>
                  <c:y val="-8.3009067814704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AC-4EB0-BEE3-D6E00F0057B8}"/>
                </c:ext>
              </c:extLst>
            </c:dLbl>
            <c:dLbl>
              <c:idx val="7"/>
              <c:layout>
                <c:manualLayout>
                  <c:x val="0"/>
                  <c:y val="-8.3009067814704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AC-4EB0-BEE3-D6E00F005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'Recursos próprios'!$K$2:$K$13</c:f>
              <c:numCache>
                <c:formatCode>0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'Recursos próprios'!$M$2:$M$13</c:f>
              <c:numCache>
                <c:formatCode>0.00%</c:formatCode>
                <c:ptCount val="10"/>
                <c:pt idx="0">
                  <c:v>1</c:v>
                </c:pt>
                <c:pt idx="1">
                  <c:v>0.73117187499999992</c:v>
                </c:pt>
                <c:pt idx="2">
                  <c:v>0.99763125000000008</c:v>
                </c:pt>
                <c:pt idx="3">
                  <c:v>0.82616718749999996</c:v>
                </c:pt>
                <c:pt idx="4">
                  <c:v>0.54108750000000005</c:v>
                </c:pt>
                <c:pt idx="5">
                  <c:v>0.45891562499999999</c:v>
                </c:pt>
                <c:pt idx="6">
                  <c:v>0.27912500000000001</c:v>
                </c:pt>
                <c:pt idx="7">
                  <c:v>0.36058593750000006</c:v>
                </c:pt>
                <c:pt idx="8">
                  <c:v>0.44248609375000009</c:v>
                </c:pt>
                <c:pt idx="9">
                  <c:v>0.72251562500000011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3AC-4EB0-BEE3-D6E00F005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764624"/>
        <c:axId val="244745424"/>
      </c:lineChart>
      <c:catAx>
        <c:axId val="2447646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745424"/>
        <c:crosses val="autoZero"/>
        <c:auto val="1"/>
        <c:lblAlgn val="ctr"/>
        <c:lblOffset val="100"/>
        <c:noMultiLvlLbl val="0"/>
      </c:catAx>
      <c:valAx>
        <c:axId val="2447454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476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Recursos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Próprios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Arrecadados</a:t>
            </a:r>
            <a:r>
              <a:rPr lang="en-US" sz="32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2024</a:t>
            </a:r>
          </a:p>
        </c:rich>
      </c:tx>
      <c:layout>
        <c:manualLayout>
          <c:xMode val="edge"/>
          <c:yMode val="edge"/>
          <c:x val="0.28288216955626266"/>
          <c:y val="2.293934428591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166206175474038"/>
          <c:y val="0.14929697370014142"/>
          <c:w val="0.60172267157209047"/>
          <c:h val="0.67196807428288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'Demonstrativo 2024'!$B$2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454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F86-40A7-A027-E1DE86F5B667}"/>
              </c:ext>
            </c:extLst>
          </c:dPt>
          <c:dPt>
            <c:idx val="3"/>
            <c:invertIfNegative val="0"/>
            <c:bubble3D val="0"/>
            <c:spPr>
              <a:solidFill>
                <a:srgbClr val="4454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F86-40A7-A027-E1DE86F5B667}"/>
              </c:ext>
            </c:extLst>
          </c:dPt>
          <c:dPt>
            <c:idx val="5"/>
            <c:invertIfNegative val="0"/>
            <c:bubble3D val="0"/>
            <c:spPr>
              <a:solidFill>
                <a:srgbClr val="4454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F86-40A7-A027-E1DE86F5B667}"/>
              </c:ext>
            </c:extLst>
          </c:dPt>
          <c:dPt>
            <c:idx val="7"/>
            <c:invertIfNegative val="0"/>
            <c:bubble3D val="0"/>
            <c:spPr>
              <a:solidFill>
                <a:srgbClr val="4454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F86-40A7-A027-E1DE86F5B6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39,65%</a:t>
                    </a:r>
                    <a:r>
                      <a:rPr lang="en-US" sz="1800" b="0" i="0" u="none" strike="noStrike" baseline="0"/>
                      <a:t> </a:t>
                    </a:r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F86-40A7-A027-E1DE86F5B6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FCC69E-5CA4-487F-8755-8EAEF03995F8}" type="CELLREF">
                      <a:rPr lang="en-US"/>
                      <a:pPr/>
                      <a:t>[CELLREF]</a:t>
                    </a:fld>
                    <a:endParaRPr lang="en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{37FCC69E-5CA4-487F-8755-8EAEF03995F8}</c15:txfldGUID>
                      <c15:f>'[RP 2024.xlsx]Demonstrativo 2024'!$C$4</c15:f>
                      <c15:dlblFieldTableCache>
                        <c:ptCount val="1"/>
                        <c:pt idx="0">
                          <c:v>24,88%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4F86-40A7-A027-E1DE86F5B6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10,90%</a:t>
                    </a:r>
                    <a:r>
                      <a:rPr lang="en-US" sz="1800" b="0" i="0" u="none" strike="noStrike" baseline="0"/>
                      <a:t> </a:t>
                    </a:r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F86-40A7-A027-E1DE86F5B6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10,01%</a:t>
                    </a:r>
                    <a:r>
                      <a:rPr lang="en-US" sz="1800" b="0" i="0" u="none" strike="noStrike" baseline="0"/>
                      <a:t> </a:t>
                    </a:r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F86-40A7-A027-E1DE86F5B6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7,47%</a:t>
                    </a:r>
                    <a:r>
                      <a:rPr lang="en-US" sz="1800" b="0" i="0" u="none" strike="noStrike" baseline="0"/>
                      <a:t> </a:t>
                    </a:r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F86-40A7-A027-E1DE86F5B6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2,66%</a:t>
                    </a:r>
                    <a:r>
                      <a:rPr lang="en-US" sz="1800" b="0" i="0" u="none" strike="noStrike" baseline="0"/>
                      <a:t> </a:t>
                    </a:r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F86-40A7-A027-E1DE86F5B6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2,51%</a:t>
                    </a:r>
                    <a:r>
                      <a:rPr lang="en-US" sz="1800" b="0" i="0" u="none" strike="noStrike" baseline="0"/>
                      <a:t> </a:t>
                    </a:r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F86-40A7-A027-E1DE86F5B66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1,88%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F86-40A7-A027-E1DE86F5B66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0,04%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F86-40A7-A027-E1DE86F5B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DM Sans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'Demonstrativo 2024'!$A$3:$A$11</c:f>
              <c:strCache>
                <c:ptCount val="9"/>
                <c:pt idx="0">
                  <c:v>Ressarcimento pela Utilização da Infraestrutura</c:v>
                </c:pt>
                <c:pt idx="1">
                  <c:v>Resultado Líquido FAI</c:v>
                </c:pt>
                <c:pt idx="2">
                  <c:v>Registro de Diplomas</c:v>
                </c:pt>
                <c:pt idx="3">
                  <c:v>Retribuição pela utilização de Infraestrutura FAEX - ProEx</c:v>
                </c:pt>
                <c:pt idx="4">
                  <c:v>Outros (energia elétrica, multas contratos, leilões)</c:v>
                </c:pt>
                <c:pt idx="5">
                  <c:v>Taxa Inscrição Concurso Público</c:v>
                </c:pt>
                <c:pt idx="6">
                  <c:v>Restaurante Universitário (HU-IFSP)</c:v>
                </c:pt>
                <c:pt idx="7">
                  <c:v>Saldo Remanescente – Diversas Unidades</c:v>
                </c:pt>
                <c:pt idx="8">
                  <c:v>Aluguel - Cantinas e Food Trucks</c:v>
                </c:pt>
              </c:strCache>
            </c:strRef>
          </c:cat>
          <c:val>
            <c:numRef>
              <c:f>'Demonstrativo 2024'!$B$3:$B$11</c:f>
              <c:numCache>
                <c:formatCode>_("R$"* #,##0.00_);_("R$"* \(#,##0.00\);_("R$"* "-"??_);_(@_)</c:formatCode>
                <c:ptCount val="9"/>
                <c:pt idx="0">
                  <c:v>3586322.95</c:v>
                </c:pt>
                <c:pt idx="1">
                  <c:v>2250000</c:v>
                </c:pt>
                <c:pt idx="2">
                  <c:v>985810.38</c:v>
                </c:pt>
                <c:pt idx="3">
                  <c:v>905642.84</c:v>
                </c:pt>
                <c:pt idx="4">
                  <c:v>675757.06</c:v>
                </c:pt>
                <c:pt idx="5">
                  <c:v>240956.1</c:v>
                </c:pt>
                <c:pt idx="6">
                  <c:v>226765.81</c:v>
                </c:pt>
                <c:pt idx="7">
                  <c:v>169766.42</c:v>
                </c:pt>
                <c:pt idx="8">
                  <c:v>4018.38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F86-40A7-A027-E1DE86F5B6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7813040"/>
        <c:axId val="517802224"/>
        <c:axId val="0"/>
      </c:bar3DChart>
      <c:catAx>
        <c:axId val="51781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DM Sans" panose="020B0604020202020204" charset="0"/>
                <a:ea typeface="+mn-ea"/>
                <a:cs typeface="+mn-cs"/>
              </a:defRPr>
            </a:pPr>
            <a:endParaRPr lang="pt-BR"/>
          </a:p>
        </c:txPr>
        <c:crossAx val="517802224"/>
        <c:crosses val="autoZero"/>
        <c:auto val="1"/>
        <c:lblAlgn val="ctr"/>
        <c:lblOffset val="100"/>
        <c:noMultiLvlLbl val="0"/>
      </c:catAx>
      <c:valAx>
        <c:axId val="51780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DM Sans" panose="020B0604020202020204" charset="0"/>
                <a:ea typeface="+mn-ea"/>
                <a:cs typeface="+mn-cs"/>
              </a:defRPr>
            </a:pPr>
            <a:endParaRPr lang="pt-BR"/>
          </a:p>
        </c:txPr>
        <c:crossAx val="51781304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DM Sans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M Sans" panose="020B060402020202020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'Síntese enviado pelas SAFs Mar2'!$B$3</c:f>
              <c:strCache>
                <c:ptCount val="1"/>
                <c:pt idx="0">
                  <c:v>Recurso Distribuído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'Síntese enviado pelas SAFs Mar2'!$A$4:$A$11</c:f>
              <c:strCache>
                <c:ptCount val="8"/>
                <c:pt idx="0">
                  <c:v>CCET</c:v>
                </c:pt>
                <c:pt idx="1">
                  <c:v>CCBS</c:v>
                </c:pt>
                <c:pt idx="2">
                  <c:v>CECH</c:v>
                </c:pt>
                <c:pt idx="3">
                  <c:v>CCA</c:v>
                </c:pt>
                <c:pt idx="4">
                  <c:v>CCHB</c:v>
                </c:pt>
                <c:pt idx="5">
                  <c:v>CCGT</c:v>
                </c:pt>
                <c:pt idx="6">
                  <c:v>CCTS</c:v>
                </c:pt>
                <c:pt idx="7">
                  <c:v>CCN</c:v>
                </c:pt>
              </c:strCache>
            </c:strRef>
          </c:cat>
          <c:val>
            <c:numRef>
              <c:f>'Síntese enviado pelas SAFs Mar2'!$B$4:$B$11</c:f>
              <c:numCache>
                <c:formatCode>[$R$ -416]#,##0.00</c:formatCode>
                <c:ptCount val="8"/>
                <c:pt idx="0">
                  <c:v>188400</c:v>
                </c:pt>
                <c:pt idx="1">
                  <c:v>127140</c:v>
                </c:pt>
                <c:pt idx="2">
                  <c:v>95880</c:v>
                </c:pt>
                <c:pt idx="3">
                  <c:v>75840</c:v>
                </c:pt>
                <c:pt idx="4">
                  <c:v>34800</c:v>
                </c:pt>
                <c:pt idx="5">
                  <c:v>32820</c:v>
                </c:pt>
                <c:pt idx="6">
                  <c:v>22560</c:v>
                </c:pt>
                <c:pt idx="7">
                  <c:v>22560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9-4278-9786-E76500BEC0DF}"/>
            </c:ext>
          </c:extLst>
        </c:ser>
        <c:ser>
          <c:idx val="1"/>
          <c:order val="1"/>
          <c:tx>
            <c:strRef>
              <c:f>'Síntese enviado pelas SAFs Mar2'!$C$3</c:f>
              <c:strCache>
                <c:ptCount val="1"/>
                <c:pt idx="0">
                  <c:v>Recurso Executado</c:v>
                </c:pt>
              </c:strCache>
            </c:strRef>
          </c:tx>
          <c:spPr>
            <a:solidFill>
              <a:srgbClr val="81374F"/>
            </a:solidFill>
            <a:ln>
              <a:noFill/>
            </a:ln>
            <a:effectLst/>
            <a:sp3d/>
          </c:spPr>
          <c:invertIfNegative val="0"/>
          <c:cat>
            <c:strRef>
              <c:f>'Síntese enviado pelas SAFs Mar2'!$A$4:$A$11</c:f>
              <c:strCache>
                <c:ptCount val="8"/>
                <c:pt idx="0">
                  <c:v>CCET</c:v>
                </c:pt>
                <c:pt idx="1">
                  <c:v>CCBS</c:v>
                </c:pt>
                <c:pt idx="2">
                  <c:v>CECH</c:v>
                </c:pt>
                <c:pt idx="3">
                  <c:v>CCA</c:v>
                </c:pt>
                <c:pt idx="4">
                  <c:v>CCHB</c:v>
                </c:pt>
                <c:pt idx="5">
                  <c:v>CCGT</c:v>
                </c:pt>
                <c:pt idx="6">
                  <c:v>CCTS</c:v>
                </c:pt>
                <c:pt idx="7">
                  <c:v>CCN</c:v>
                </c:pt>
              </c:strCache>
            </c:strRef>
          </c:cat>
          <c:val>
            <c:numRef>
              <c:f>'Síntese enviado pelas SAFs Mar2'!$C$4:$C$11</c:f>
              <c:numCache>
                <c:formatCode>[$R$ -416]#,##0.00</c:formatCode>
                <c:ptCount val="8"/>
                <c:pt idx="0">
                  <c:v>147721.98000000001</c:v>
                </c:pt>
                <c:pt idx="1">
                  <c:v>75230.09</c:v>
                </c:pt>
                <c:pt idx="2">
                  <c:v>26342.73</c:v>
                </c:pt>
                <c:pt idx="3">
                  <c:v>1000</c:v>
                </c:pt>
                <c:pt idx="4">
                  <c:v>34283.289999999994</c:v>
                </c:pt>
                <c:pt idx="5">
                  <c:v>27769.98</c:v>
                </c:pt>
                <c:pt idx="6">
                  <c:v>20535</c:v>
                </c:pt>
                <c:pt idx="7">
                  <c:v>6681.6399999999994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19-4278-9786-E76500BEC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1342255"/>
        <c:axId val="1861343087"/>
        <c:axId val="0"/>
      </c:bar3DChart>
      <c:catAx>
        <c:axId val="1861342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1343087"/>
        <c:crosses val="autoZero"/>
        <c:auto val="1"/>
        <c:lblAlgn val="ctr"/>
        <c:lblOffset val="100"/>
        <c:noMultiLvlLbl val="0"/>
      </c:catAx>
      <c:valAx>
        <c:axId val="1861343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R$ -416]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134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'Síntese enviado pelas SAFs Mar2'!$F$3</c:f>
              <c:strCache>
                <c:ptCount val="1"/>
                <c:pt idx="0">
                  <c:v>Recurso Distribuído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'Síntese enviado pelas SAFs Mar2'!$E$4:$E$11</c:f>
              <c:strCache>
                <c:ptCount val="8"/>
                <c:pt idx="0">
                  <c:v>CCET</c:v>
                </c:pt>
                <c:pt idx="1">
                  <c:v>CCBS</c:v>
                </c:pt>
                <c:pt idx="2">
                  <c:v>CECH</c:v>
                </c:pt>
                <c:pt idx="3">
                  <c:v>CCA</c:v>
                </c:pt>
                <c:pt idx="4">
                  <c:v>CCHB</c:v>
                </c:pt>
                <c:pt idx="5">
                  <c:v>CCGT</c:v>
                </c:pt>
                <c:pt idx="6">
                  <c:v>CCTS</c:v>
                </c:pt>
                <c:pt idx="7">
                  <c:v>CCN</c:v>
                </c:pt>
              </c:strCache>
            </c:strRef>
          </c:cat>
          <c:val>
            <c:numRef>
              <c:f>'Síntese enviado pelas SAFs Mar2'!$F$4:$F$11</c:f>
              <c:numCache>
                <c:formatCode>[$R$ -416]#,##0.00</c:formatCode>
                <c:ptCount val="8"/>
                <c:pt idx="0">
                  <c:v>314000</c:v>
                </c:pt>
                <c:pt idx="1">
                  <c:v>211900</c:v>
                </c:pt>
                <c:pt idx="2">
                  <c:v>159800</c:v>
                </c:pt>
                <c:pt idx="3">
                  <c:v>126400</c:v>
                </c:pt>
                <c:pt idx="4">
                  <c:v>58000</c:v>
                </c:pt>
                <c:pt idx="5">
                  <c:v>54700</c:v>
                </c:pt>
                <c:pt idx="6">
                  <c:v>37600</c:v>
                </c:pt>
                <c:pt idx="7">
                  <c:v>37600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7-4A38-96A0-1E1209B6F4B8}"/>
            </c:ext>
          </c:extLst>
        </c:ser>
        <c:ser>
          <c:idx val="1"/>
          <c:order val="1"/>
          <c:tx>
            <c:strRef>
              <c:f>'Síntese enviado pelas SAFs Mar2'!$G$3</c:f>
              <c:strCache>
                <c:ptCount val="1"/>
                <c:pt idx="0">
                  <c:v>Recurso Executado</c:v>
                </c:pt>
              </c:strCache>
            </c:strRef>
          </c:tx>
          <c:spPr>
            <a:solidFill>
              <a:srgbClr val="81374F"/>
            </a:solidFill>
            <a:ln>
              <a:noFill/>
            </a:ln>
            <a:effectLst/>
            <a:sp3d/>
          </c:spPr>
          <c:invertIfNegative val="0"/>
          <c:cat>
            <c:strRef>
              <c:f>'Síntese enviado pelas SAFs Mar2'!$E$4:$E$11</c:f>
              <c:strCache>
                <c:ptCount val="8"/>
                <c:pt idx="0">
                  <c:v>CCET</c:v>
                </c:pt>
                <c:pt idx="1">
                  <c:v>CCBS</c:v>
                </c:pt>
                <c:pt idx="2">
                  <c:v>CECH</c:v>
                </c:pt>
                <c:pt idx="3">
                  <c:v>CCA</c:v>
                </c:pt>
                <c:pt idx="4">
                  <c:v>CCHB</c:v>
                </c:pt>
                <c:pt idx="5">
                  <c:v>CCGT</c:v>
                </c:pt>
                <c:pt idx="6">
                  <c:v>CCTS</c:v>
                </c:pt>
                <c:pt idx="7">
                  <c:v>CCN</c:v>
                </c:pt>
              </c:strCache>
            </c:strRef>
          </c:cat>
          <c:val>
            <c:numRef>
              <c:f>'Síntese enviado pelas SAFs Mar2'!$G$4:$G$11</c:f>
              <c:numCache>
                <c:formatCode>[$R$ -416]#,##0.00</c:formatCode>
                <c:ptCount val="8"/>
                <c:pt idx="0">
                  <c:v>337693.89</c:v>
                </c:pt>
                <c:pt idx="1">
                  <c:v>195342.53</c:v>
                </c:pt>
                <c:pt idx="2">
                  <c:v>232410.19</c:v>
                </c:pt>
                <c:pt idx="3">
                  <c:v>107315.85</c:v>
                </c:pt>
                <c:pt idx="4">
                  <c:v>57965.52</c:v>
                </c:pt>
                <c:pt idx="5">
                  <c:v>59726.55</c:v>
                </c:pt>
                <c:pt idx="6">
                  <c:v>37809.85</c:v>
                </c:pt>
                <c:pt idx="7">
                  <c:v>37645.550000000003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7-4A38-96A0-1E1209B6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5488863"/>
        <c:axId val="1865490527"/>
        <c:axId val="0"/>
      </c:bar3DChart>
      <c:catAx>
        <c:axId val="1865488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5490527"/>
        <c:crosses val="autoZero"/>
        <c:auto val="1"/>
        <c:lblAlgn val="ctr"/>
        <c:lblOffset val="100"/>
        <c:noMultiLvlLbl val="0"/>
      </c:catAx>
      <c:valAx>
        <c:axId val="1865490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R$ -416]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5488863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31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8C8BCE-DCAA-E60E-B40A-5981E1F0A9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DE57-A891-493E-8165-DA131B25E67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ea typeface="+mn-ea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ea typeface="+mn-ea"/>
              <a:cs typeface="Tahoma" pitchFamily="2"/>
            </a:endParaRPr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EB6FE7F-1795-9B28-45FB-0AEF3382BD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4D42E9-93E5-CC03-6CF3-B29EEC8032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192230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4140215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0214386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2858318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7560010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6199941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992075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5010797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8300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16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2835779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3974226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98692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290482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036786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2599237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673944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248612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297089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015156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341837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900723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754795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2392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811953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551506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3625190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84005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4053417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2181623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51218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456503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202868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997539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264420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  <p:extLst>
      <p:ext uri="{BB962C8B-B14F-4D97-AF65-F5344CB8AC3E}">
        <p14:creationId xmlns:p14="http://schemas.microsoft.com/office/powerpoint/2010/main" val="11098547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4F33C59-021F-0DC1-5FD9-02FB5BC90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CDB3A82-EC03-4166-A294-9BB018EFB4B6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47187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65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963402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461380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453525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574820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710890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052932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7179609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225440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0776424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34053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980054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6349563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25095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541241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0290579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7866659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7867126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4963506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764876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45002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2762829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8103671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851273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2828537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065359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113003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4326904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4823840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4755098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5048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340740" y="215574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MODELO ORÇAMENTÁRIO UFSCAR: BALANÇO 2024 E PLANEJAMENTO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340740" y="46222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Apresentação da análise orçamentária detalhada da Universidade Federal de São Carlos para apreciação dos Conselhos de Administração e Universitário. Um documento essencial para a transparência e planejamento da Gestão 2025-2029.</a:t>
            </a:r>
            <a:endParaRPr lang="en-US" sz="17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DC9B5-4265-475C-4FA7-CB9AE88F92E5}"/>
              </a:ext>
            </a:extLst>
          </p:cNvPr>
          <p:cNvSpPr txBox="1"/>
          <p:nvPr/>
        </p:nvSpPr>
        <p:spPr>
          <a:xfrm>
            <a:off x="713984" y="701457"/>
            <a:ext cx="269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8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113C743-4B17-4B73-8B51-EB4902C77720}"/>
              </a:ext>
            </a:extLst>
          </p:cNvPr>
          <p:cNvGraphicFramePr>
            <a:graphicFrameLocks noGrp="1"/>
          </p:cNvGraphicFramePr>
          <p:nvPr/>
        </p:nvGraphicFramePr>
        <p:xfrm>
          <a:off x="726058" y="1463040"/>
          <a:ext cx="8625206" cy="642366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918219">
                  <a:extLst>
                    <a:ext uri="{9D8B030D-6E8A-4147-A177-3AD203B41FA5}">
                      <a16:colId xmlns:a16="http://schemas.microsoft.com/office/drawing/2014/main" val="609609860"/>
                    </a:ext>
                  </a:extLst>
                </a:gridCol>
                <a:gridCol w="1485915">
                  <a:extLst>
                    <a:ext uri="{9D8B030D-6E8A-4147-A177-3AD203B41FA5}">
                      <a16:colId xmlns:a16="http://schemas.microsoft.com/office/drawing/2014/main" val="3682548194"/>
                    </a:ext>
                  </a:extLst>
                </a:gridCol>
                <a:gridCol w="4221072">
                  <a:extLst>
                    <a:ext uri="{9D8B030D-6E8A-4147-A177-3AD203B41FA5}">
                      <a16:colId xmlns:a16="http://schemas.microsoft.com/office/drawing/2014/main" val="861160709"/>
                    </a:ext>
                  </a:extLst>
                </a:gridCol>
              </a:tblGrid>
              <a:tr h="594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Dimensões Institucionais das Ações,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Fonte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 Ações Orçamentárias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299629"/>
                  </a:ext>
                </a:extLst>
              </a:tr>
              <a:tr h="59490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A. Ações de Apoio Acadêmico e Administrativo: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20RK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AI .Grandes Contratos de Infraestrutura e Manutenção dos Campi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1119516"/>
                  </a:ext>
                </a:extLst>
              </a:tr>
              <a:tr h="594907">
                <a:tc vMerge="1">
                  <a:txBody>
                    <a:bodyPr/>
                    <a:lstStyle/>
                    <a:p>
                      <a:pPr rtl="0" fontAlgn="ctr"/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20RK</a:t>
                      </a:r>
                    </a:p>
                  </a:txBody>
                  <a:tcPr marL="16237" marR="1623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AII. Energia Elétrica e água</a:t>
                      </a:r>
                    </a:p>
                  </a:txBody>
                  <a:tcPr marL="16237" marR="16237" marT="0" marB="0" anchor="ctr"/>
                </a:tc>
                <a:extLst>
                  <a:ext uri="{0D108BD9-81ED-4DB2-BD59-A6C34878D82A}">
                    <a16:rowId xmlns:a16="http://schemas.microsoft.com/office/drawing/2014/main" val="3553848887"/>
                  </a:ext>
                </a:extLst>
              </a:tr>
              <a:tr h="297454">
                <a:tc vMerge="1">
                  <a:txBody>
                    <a:bodyPr/>
                    <a:lstStyle/>
                    <a:p>
                      <a:pPr rtl="0" fontAlgn="ctr"/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20RK</a:t>
                      </a:r>
                    </a:p>
                  </a:txBody>
                  <a:tcPr marL="16237" marR="1623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AIII. Tecnologia de Informação</a:t>
                      </a:r>
                    </a:p>
                  </a:txBody>
                  <a:tcPr marL="16237" marR="16237" marT="0" marB="0" anchor="ctr"/>
                </a:tc>
                <a:extLst>
                  <a:ext uri="{0D108BD9-81ED-4DB2-BD59-A6C34878D82A}">
                    <a16:rowId xmlns:a16="http://schemas.microsoft.com/office/drawing/2014/main" val="1157747792"/>
                  </a:ext>
                </a:extLst>
              </a:tr>
              <a:tr h="534747">
                <a:tc vMerge="1">
                  <a:txBody>
                    <a:bodyPr/>
                    <a:lstStyle/>
                    <a:p>
                      <a:pPr rtl="0" fontAlgn="ctr"/>
                      <a:endParaRPr lang="pt-BR" sz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20RK</a:t>
                      </a:r>
                    </a:p>
                  </a:txBody>
                  <a:tcPr marL="16237" marR="1623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AIV. Transporte e Deslocamento Comunitário</a:t>
                      </a:r>
                    </a:p>
                  </a:txBody>
                  <a:tcPr marL="16237" marR="16237" marT="0" marB="0" anchor="ctr"/>
                </a:tc>
                <a:extLst>
                  <a:ext uri="{0D108BD9-81ED-4DB2-BD59-A6C34878D82A}">
                    <a16:rowId xmlns:a16="http://schemas.microsoft.com/office/drawing/2014/main" val="4125812474"/>
                  </a:ext>
                </a:extLst>
              </a:tr>
              <a:tr h="534747">
                <a:tc vMerge="1">
                  <a:txBody>
                    <a:bodyPr/>
                    <a:lstStyle/>
                    <a:p>
                      <a:pPr rtl="0" fontAlgn="ctr"/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00PW / 00UU</a:t>
                      </a:r>
                    </a:p>
                  </a:txBody>
                  <a:tcPr marL="16237" marR="1623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AV. Contribuições Internacionais e Nacionais</a:t>
                      </a:r>
                    </a:p>
                  </a:txBody>
                  <a:tcPr marL="16237" marR="16237" marT="0" marB="0" anchor="ctr"/>
                </a:tc>
                <a:extLst>
                  <a:ext uri="{0D108BD9-81ED-4DB2-BD59-A6C34878D82A}">
                    <a16:rowId xmlns:a16="http://schemas.microsoft.com/office/drawing/2014/main" val="2840402876"/>
                  </a:ext>
                </a:extLst>
              </a:tr>
              <a:tr h="297454">
                <a:tc vMerge="1">
                  <a:txBody>
                    <a:bodyPr/>
                    <a:lstStyle/>
                    <a:p>
                      <a:pPr rtl="0" fontAlgn="ctr"/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21D7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AVI. Apoio à Educação a Distância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046261"/>
                  </a:ext>
                </a:extLst>
              </a:tr>
              <a:tr h="5949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B. Ações Acadêmicas: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20GK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BI. Atividades Acadêmicas de Graduação, Pesquisa, Extensão e Inovação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7025594"/>
                  </a:ext>
                </a:extLst>
              </a:tr>
              <a:tr h="297454">
                <a:tc vMerge="1">
                  <a:txBody>
                    <a:bodyPr/>
                    <a:lstStyle/>
                    <a:p>
                      <a:pPr rtl="0" fontAlgn="ctr"/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21GS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BII. Internacionalização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844722"/>
                  </a:ext>
                </a:extLst>
              </a:tr>
              <a:tr h="59490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C. Ações Administrativas e de Pessoal: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20RK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CI. Despesas Administrativas e Institucionais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5505765"/>
                  </a:ext>
                </a:extLst>
              </a:tr>
              <a:tr h="297454">
                <a:tc vMerge="1">
                  <a:txBody>
                    <a:bodyPr/>
                    <a:lstStyle/>
                    <a:p>
                      <a:pPr rtl="0" fontAlgn="ctr"/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4572 / 20RK</a:t>
                      </a:r>
                    </a:p>
                  </a:txBody>
                  <a:tcPr marL="16237" marR="1623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CII. Pessoal e Capacitação de Servidores</a:t>
                      </a:r>
                    </a:p>
                  </a:txBody>
                  <a:tcPr marL="16237" marR="16237" marT="0" marB="0" anchor="ctr"/>
                </a:tc>
                <a:extLst>
                  <a:ext uri="{0D108BD9-81ED-4DB2-BD59-A6C34878D82A}">
                    <a16:rowId xmlns:a16="http://schemas.microsoft.com/office/drawing/2014/main" val="3128916209"/>
                  </a:ext>
                </a:extLst>
              </a:tr>
              <a:tr h="297454">
                <a:tc vMerge="1">
                  <a:txBody>
                    <a:bodyPr/>
                    <a:lstStyle/>
                    <a:p>
                      <a:pPr rtl="0" fontAlgn="ctr"/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237" marR="16237" marT="0" marB="0" anchor="ctr">
                    <a:lnL w="9525" cap="flat" cmpd="sng" algn="ctr">
                      <a:solidFill>
                        <a:srgbClr val="3E4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 RK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CIII. Pasep</a:t>
                      </a:r>
                    </a:p>
                  </a:txBody>
                  <a:tcPr marL="16237" marR="1623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385617"/>
                  </a:ext>
                </a:extLst>
              </a:tr>
              <a:tr h="594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D. Ações de Assistência Estudantil e Comunitário: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4002 / 20RK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DI. Assistência Estudantil e Comunitário (PNAES, RU, PROACE, dentre outros)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005848"/>
                  </a:ext>
                </a:extLst>
              </a:tr>
              <a:tr h="297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E. Ações de Passivos :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20RK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DM Sans" panose="020B0604020202020204" charset="0"/>
                        </a:rPr>
                        <a:t>EI. Passivos de Anos Anteriores</a:t>
                      </a:r>
                    </a:p>
                  </a:txBody>
                  <a:tcPr marL="16237" marR="162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1073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50E6337-73DE-4DA3-9215-BE0A633E745D}"/>
              </a:ext>
            </a:extLst>
          </p:cNvPr>
          <p:cNvGraphicFramePr>
            <a:graphicFrameLocks noGrp="1"/>
          </p:cNvGraphicFramePr>
          <p:nvPr/>
        </p:nvGraphicFramePr>
        <p:xfrm>
          <a:off x="9822561" y="2859024"/>
          <a:ext cx="4324350" cy="29260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val="19284338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dirty="0" err="1">
                          <a:effectLst/>
                          <a:latin typeface="DM Sans" panose="020B0604020202020204" charset="0"/>
                        </a:rPr>
                        <a:t>Subação</a:t>
                      </a:r>
                      <a:r>
                        <a:rPr lang="pt-BR" sz="1600" b="1" dirty="0">
                          <a:effectLst/>
                          <a:latin typeface="DM Sans" panose="020B0604020202020204" charset="0"/>
                        </a:rPr>
                        <a:t> Assistência Estudantil</a:t>
                      </a:r>
                    </a:p>
                  </a:txBody>
                  <a:tcPr marL="28575" marR="28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3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DI.1. Assistência - bolsas de graduação</a:t>
                      </a:r>
                    </a:p>
                  </a:txBody>
                  <a:tcPr marL="28575" marR="28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1826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DI.2. Assistência - Subsídio Restaurante Universitário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55677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DI.3. Moradias estudantis aluguel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10755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DI.4. Manutenção piscinas SC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2679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DI.5. Guarda vidas Piscinas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8632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DI.6. Avaliações sócio econômicas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004470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DI.7. Moradias est água luz gás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493358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DI.8. Serviços área protegida SOR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86999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DI.9. Gás </a:t>
                      </a:r>
                      <a:r>
                        <a:rPr lang="pt-BR" sz="1600" b="0" dirty="0" err="1">
                          <a:effectLst/>
                          <a:latin typeface="DM Sans" panose="020B0604020202020204" charset="0"/>
                        </a:rPr>
                        <a:t>Depto</a:t>
                      </a:r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 Esportes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530362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D.I.10. </a:t>
                      </a:r>
                      <a:r>
                        <a:rPr lang="pt-BR" sz="1600" b="0" dirty="0" err="1">
                          <a:effectLst/>
                          <a:latin typeface="DM Sans" panose="020B0604020202020204" charset="0"/>
                        </a:rPr>
                        <a:t>DeAS</a:t>
                      </a:r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 – </a:t>
                      </a:r>
                      <a:r>
                        <a:rPr lang="pt-BR" sz="1600" b="0" dirty="0" err="1">
                          <a:effectLst/>
                          <a:latin typeface="DM Sans" panose="020B0604020202020204" charset="0"/>
                        </a:rPr>
                        <a:t>Depto</a:t>
                      </a:r>
                      <a:r>
                        <a:rPr lang="pt-BR" sz="1600" b="0" dirty="0">
                          <a:effectLst/>
                          <a:latin typeface="DM Sans" panose="020B0604020202020204" charset="0"/>
                        </a:rPr>
                        <a:t> Assistência à </a:t>
                      </a:r>
                      <a:r>
                        <a:rPr lang="pt-BR" sz="1600" b="0" dirty="0" err="1">
                          <a:effectLst/>
                          <a:latin typeface="DM Sans" panose="020B0604020202020204" charset="0"/>
                        </a:rPr>
                        <a:t>Saude</a:t>
                      </a:r>
                      <a:endParaRPr lang="pt-BR" sz="1600" b="0" dirty="0">
                        <a:effectLst/>
                        <a:latin typeface="DM Sans" panose="020B0604020202020204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26224915"/>
                  </a:ext>
                </a:extLst>
              </a:tr>
            </a:tbl>
          </a:graphicData>
        </a:graphic>
      </p:graphicFrame>
      <p:pic>
        <p:nvPicPr>
          <p:cNvPr id="14" name="Gráfico 13" descr="Seta de linha: curva no sentido anti-horário com preenchimento sólido">
            <a:extLst>
              <a:ext uri="{FF2B5EF4-FFF2-40B4-BE49-F238E27FC236}">
                <a16:creationId xmlns:a16="http://schemas.microsoft.com/office/drawing/2014/main" id="{EF463096-7B97-49EB-9689-9D1FA62B9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68144">
            <a:off x="9247540" y="5953590"/>
            <a:ext cx="1880626" cy="1743689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56C5A627-95A0-4027-9C27-279F48859A4D}"/>
              </a:ext>
            </a:extLst>
          </p:cNvPr>
          <p:cNvSpPr/>
          <p:nvPr/>
        </p:nvSpPr>
        <p:spPr>
          <a:xfrm>
            <a:off x="726058" y="435567"/>
            <a:ext cx="102895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00"/>
              </a:lnSpc>
            </a:pPr>
            <a:r>
              <a:rPr lang="en-US" sz="3650" b="1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Estrutura do </a:t>
            </a:r>
            <a:r>
              <a:rPr lang="en-US" sz="3650" b="1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Modelo</a:t>
            </a:r>
            <a:r>
              <a:rPr lang="en-US" sz="3650" b="1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 </a:t>
            </a:r>
            <a:r>
              <a:rPr lang="en-US" sz="3650" b="1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Orçamentário</a:t>
            </a:r>
            <a:r>
              <a:rPr lang="en-US" sz="3650" b="1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 da </a:t>
            </a:r>
            <a:r>
              <a:rPr lang="en-US" sz="3650" b="1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UFSCar</a:t>
            </a:r>
            <a:endParaRPr lang="en-US" sz="3650" b="1" dirty="0">
              <a:solidFill>
                <a:srgbClr val="272D45"/>
              </a:solidFill>
              <a:latin typeface="Kanit Light" pitchFamily="34" charset="0"/>
              <a:cs typeface="Kanit Light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7F1A9-9862-BE07-26B7-8822254C09EC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  <p:extLst>
      <p:ext uri="{BB962C8B-B14F-4D97-AF65-F5344CB8AC3E}">
        <p14:creationId xmlns:p14="http://schemas.microsoft.com/office/powerpoint/2010/main" val="71605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0802" y="627102"/>
            <a:ext cx="9268769" cy="1269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Balanço Orçamentário 2024: Visão Geral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3203483" y="1896546"/>
            <a:ext cx="3759756" cy="2160032"/>
          </a:xfrm>
          <a:prstGeom prst="roundRect">
            <a:avLst>
              <a:gd name="adj" fmla="val 394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3414105" y="2107168"/>
            <a:ext cx="253865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Dotação Inicial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3414105" y="2546271"/>
            <a:ext cx="3338513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R$ 66.338.804,00 foi o valor inicialmente aprovado na Lei Orçamentária Anual para a UFSCar em 2024.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166240" y="1896546"/>
            <a:ext cx="3759756" cy="2160032"/>
          </a:xfrm>
          <a:prstGeom prst="roundRect">
            <a:avLst>
              <a:gd name="adj" fmla="val 394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376862" y="2107168"/>
            <a:ext cx="253865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Dotação Atual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376862" y="2546271"/>
            <a:ext cx="3338513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R$ 75.010.830,00 representa o valor ajustado após suplementações e remanejamentos orçamentários.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3203483" y="4259580"/>
            <a:ext cx="7722394" cy="1510189"/>
          </a:xfrm>
          <a:prstGeom prst="roundRect">
            <a:avLst>
              <a:gd name="adj" fmla="val 564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414105" y="4470201"/>
            <a:ext cx="253865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Valor Executado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3414105" y="4909304"/>
            <a:ext cx="7301151" cy="649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R$ 75.005.524,00 foi o montante efetivamente utilizado pela universidade durante o exercício financeiro.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3203483" y="5998250"/>
            <a:ext cx="7722394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balanço orçamentário de 2024 demonstra uma execução quase integral dos recursos disponibilizados, com um índice de execução de 99,99% da dotação atual. Isso reflete o esforço da gestão em otimizar a utilização dos recursos, mesmo diante das restrições orçamentárias enfrentadas pela instituição.</a:t>
            </a:r>
            <a:endParaRPr lang="en-US" sz="15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3F5069-080A-8DD8-DCF5-0F72624398AA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2472" y="475297"/>
            <a:ext cx="9879023" cy="582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Peça </a:t>
            </a:r>
            <a:r>
              <a:rPr lang="en-US" sz="36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Orçamentária</a:t>
            </a:r>
            <a:r>
              <a:rPr lang="en-US" sz="3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-  </a:t>
            </a:r>
            <a:r>
              <a:rPr lang="en-US" sz="36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Recursos</a:t>
            </a:r>
            <a:r>
              <a:rPr lang="en-US" sz="3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36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Discricionários</a:t>
            </a:r>
            <a:r>
              <a:rPr lang="en-US" sz="3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UFSCar 2024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652343" y="1467803"/>
            <a:ext cx="13325713" cy="5147310"/>
          </a:xfrm>
          <a:prstGeom prst="roundRect">
            <a:avLst>
              <a:gd name="adj" fmla="val 15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59963" y="1475423"/>
            <a:ext cx="13310473" cy="5370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846773" y="1594842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Ação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3512582" y="1594842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Descrição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6174581" y="1594842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Dotação Inicial (R$)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8836581" y="1594842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Dotação Atual (R$)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11498580" y="1594842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Executado (R$)</a:t>
            </a:r>
            <a:endParaRPr lang="en-US" sz="1450" dirty="0"/>
          </a:p>
        </p:txBody>
      </p:sp>
      <p:sp>
        <p:nvSpPr>
          <p:cNvPr id="10" name="Shape 8"/>
          <p:cNvSpPr/>
          <p:nvPr/>
        </p:nvSpPr>
        <p:spPr>
          <a:xfrm>
            <a:off x="659963" y="2012513"/>
            <a:ext cx="13310473" cy="5370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846773" y="2131933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20RK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3512582" y="2131933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Funcionamento Livre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6174581" y="2131933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42.468.742,00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8836581" y="2131933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46.467.211,00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11498580" y="2131933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47.554.452,61</a:t>
            </a:r>
            <a:endParaRPr lang="en-US" sz="1450" dirty="0"/>
          </a:p>
        </p:txBody>
      </p:sp>
      <p:sp>
        <p:nvSpPr>
          <p:cNvPr id="16" name="Shape 14"/>
          <p:cNvSpPr/>
          <p:nvPr/>
        </p:nvSpPr>
        <p:spPr>
          <a:xfrm>
            <a:off x="659963" y="2549604"/>
            <a:ext cx="13310473" cy="5370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846773" y="2669024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4002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3512582" y="2669024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Assistência Estudantil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174581" y="2669024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11.973.246,00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8836581" y="2669024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12.283.795,00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11498580" y="2669024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12.283.794,00</a:t>
            </a:r>
            <a:endParaRPr lang="en-US" sz="1450" dirty="0"/>
          </a:p>
        </p:txBody>
      </p:sp>
      <p:sp>
        <p:nvSpPr>
          <p:cNvPr id="22" name="Shape 20"/>
          <p:cNvSpPr/>
          <p:nvPr/>
        </p:nvSpPr>
        <p:spPr>
          <a:xfrm>
            <a:off x="659963" y="3086695"/>
            <a:ext cx="13310473" cy="5370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846773" y="3206115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20RK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3512582" y="3206115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Recursos Próprios</a:t>
            </a:r>
            <a:endParaRPr lang="en-US" sz="1450" dirty="0"/>
          </a:p>
        </p:txBody>
      </p:sp>
      <p:sp>
        <p:nvSpPr>
          <p:cNvPr id="25" name="Text 23"/>
          <p:cNvSpPr/>
          <p:nvPr/>
        </p:nvSpPr>
        <p:spPr>
          <a:xfrm>
            <a:off x="6174581" y="3206115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4.001.331,00</a:t>
            </a:r>
            <a:endParaRPr lang="en-US" sz="1450" dirty="0"/>
          </a:p>
        </p:txBody>
      </p:sp>
      <p:sp>
        <p:nvSpPr>
          <p:cNvPr id="26" name="Text 24"/>
          <p:cNvSpPr/>
          <p:nvPr/>
        </p:nvSpPr>
        <p:spPr>
          <a:xfrm>
            <a:off x="8836581" y="3206115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6.972.219,00</a:t>
            </a:r>
            <a:endParaRPr lang="en-US" sz="1450" dirty="0"/>
          </a:p>
        </p:txBody>
      </p:sp>
      <p:sp>
        <p:nvSpPr>
          <p:cNvPr id="27" name="Text 25"/>
          <p:cNvSpPr/>
          <p:nvPr/>
        </p:nvSpPr>
        <p:spPr>
          <a:xfrm>
            <a:off x="11498580" y="3206115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6.972.219,00</a:t>
            </a:r>
            <a:endParaRPr lang="en-US" sz="1450" dirty="0"/>
          </a:p>
        </p:txBody>
      </p:sp>
      <p:sp>
        <p:nvSpPr>
          <p:cNvPr id="28" name="Shape 26"/>
          <p:cNvSpPr/>
          <p:nvPr/>
        </p:nvSpPr>
        <p:spPr>
          <a:xfrm>
            <a:off x="659963" y="3623786"/>
            <a:ext cx="13310473" cy="5370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846773" y="3743206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20RK</a:t>
            </a:r>
            <a:endParaRPr lang="en-US" sz="1450" dirty="0"/>
          </a:p>
        </p:txBody>
      </p:sp>
      <p:sp>
        <p:nvSpPr>
          <p:cNvPr id="30" name="Text 28"/>
          <p:cNvSpPr/>
          <p:nvPr/>
        </p:nvSpPr>
        <p:spPr>
          <a:xfrm>
            <a:off x="3512582" y="3743206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PASEP</a:t>
            </a:r>
            <a:endParaRPr lang="en-US" sz="1450" dirty="0"/>
          </a:p>
        </p:txBody>
      </p:sp>
      <p:sp>
        <p:nvSpPr>
          <p:cNvPr id="31" name="Text 29"/>
          <p:cNvSpPr/>
          <p:nvPr/>
        </p:nvSpPr>
        <p:spPr>
          <a:xfrm>
            <a:off x="6174581" y="3743206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4.077.930,00</a:t>
            </a:r>
            <a:endParaRPr lang="en-US" sz="1450" dirty="0"/>
          </a:p>
        </p:txBody>
      </p:sp>
      <p:sp>
        <p:nvSpPr>
          <p:cNvPr id="32" name="Text 30"/>
          <p:cNvSpPr/>
          <p:nvPr/>
        </p:nvSpPr>
        <p:spPr>
          <a:xfrm>
            <a:off x="8836581" y="3743206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4.077.930,00</a:t>
            </a:r>
            <a:endParaRPr lang="en-US" sz="1450" dirty="0"/>
          </a:p>
        </p:txBody>
      </p:sp>
      <p:sp>
        <p:nvSpPr>
          <p:cNvPr id="33" name="Text 31"/>
          <p:cNvSpPr/>
          <p:nvPr/>
        </p:nvSpPr>
        <p:spPr>
          <a:xfrm>
            <a:off x="11498580" y="3743206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2.990.688,39</a:t>
            </a:r>
            <a:endParaRPr lang="en-US" sz="1450" dirty="0"/>
          </a:p>
        </p:txBody>
      </p:sp>
      <p:sp>
        <p:nvSpPr>
          <p:cNvPr id="34" name="Shape 32"/>
          <p:cNvSpPr/>
          <p:nvPr/>
        </p:nvSpPr>
        <p:spPr>
          <a:xfrm>
            <a:off x="659963" y="4160877"/>
            <a:ext cx="13310473" cy="8353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846773" y="4280297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8282</a:t>
            </a:r>
            <a:endParaRPr lang="en-US" sz="1450" dirty="0"/>
          </a:p>
        </p:txBody>
      </p:sp>
      <p:sp>
        <p:nvSpPr>
          <p:cNvPr id="36" name="Text 34"/>
          <p:cNvSpPr/>
          <p:nvPr/>
        </p:nvSpPr>
        <p:spPr>
          <a:xfrm>
            <a:off x="3512582" y="4280297"/>
            <a:ext cx="2281714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Modernização e Reestruturação</a:t>
            </a:r>
            <a:endParaRPr lang="en-US" sz="1450" dirty="0"/>
          </a:p>
        </p:txBody>
      </p:sp>
      <p:sp>
        <p:nvSpPr>
          <p:cNvPr id="37" name="Text 35"/>
          <p:cNvSpPr/>
          <p:nvPr/>
        </p:nvSpPr>
        <p:spPr>
          <a:xfrm>
            <a:off x="6174581" y="4280297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1.925.413,00</a:t>
            </a:r>
            <a:endParaRPr lang="en-US" sz="1450" dirty="0"/>
          </a:p>
        </p:txBody>
      </p:sp>
      <p:sp>
        <p:nvSpPr>
          <p:cNvPr id="38" name="Text 36"/>
          <p:cNvSpPr/>
          <p:nvPr/>
        </p:nvSpPr>
        <p:spPr>
          <a:xfrm>
            <a:off x="8836581" y="4280297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1.978.848,00</a:t>
            </a:r>
            <a:endParaRPr lang="en-US" sz="1450" dirty="0"/>
          </a:p>
        </p:txBody>
      </p:sp>
      <p:sp>
        <p:nvSpPr>
          <p:cNvPr id="39" name="Text 37"/>
          <p:cNvSpPr/>
          <p:nvPr/>
        </p:nvSpPr>
        <p:spPr>
          <a:xfrm>
            <a:off x="11498580" y="4280297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1.978.848,00</a:t>
            </a:r>
            <a:endParaRPr lang="en-US" sz="1450" dirty="0"/>
          </a:p>
        </p:txBody>
      </p:sp>
      <p:sp>
        <p:nvSpPr>
          <p:cNvPr id="40" name="Shape 38"/>
          <p:cNvSpPr/>
          <p:nvPr/>
        </p:nvSpPr>
        <p:spPr>
          <a:xfrm>
            <a:off x="659963" y="4996220"/>
            <a:ext cx="13310473" cy="5370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846773" y="5115639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Várias</a:t>
            </a:r>
            <a:endParaRPr lang="en-US" sz="1450" dirty="0"/>
          </a:p>
        </p:txBody>
      </p:sp>
      <p:sp>
        <p:nvSpPr>
          <p:cNvPr id="42" name="Text 40"/>
          <p:cNvSpPr/>
          <p:nvPr/>
        </p:nvSpPr>
        <p:spPr>
          <a:xfrm>
            <a:off x="3512582" y="5115639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Emendas</a:t>
            </a:r>
            <a:endParaRPr lang="en-US" sz="1450" dirty="0"/>
          </a:p>
        </p:txBody>
      </p:sp>
      <p:sp>
        <p:nvSpPr>
          <p:cNvPr id="43" name="Text 41"/>
          <p:cNvSpPr/>
          <p:nvPr/>
        </p:nvSpPr>
        <p:spPr>
          <a:xfrm>
            <a:off x="6174581" y="5115639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1.800.000,00</a:t>
            </a:r>
            <a:endParaRPr lang="en-US" sz="1450" dirty="0"/>
          </a:p>
        </p:txBody>
      </p:sp>
      <p:sp>
        <p:nvSpPr>
          <p:cNvPr id="44" name="Text 42"/>
          <p:cNvSpPr/>
          <p:nvPr/>
        </p:nvSpPr>
        <p:spPr>
          <a:xfrm>
            <a:off x="8836581" y="5115639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2.648.605,00</a:t>
            </a:r>
            <a:endParaRPr lang="en-US" sz="1450" dirty="0"/>
          </a:p>
        </p:txBody>
      </p:sp>
      <p:sp>
        <p:nvSpPr>
          <p:cNvPr id="45" name="Text 43"/>
          <p:cNvSpPr/>
          <p:nvPr/>
        </p:nvSpPr>
        <p:spPr>
          <a:xfrm>
            <a:off x="11498580" y="5115639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2.648.605,00</a:t>
            </a:r>
            <a:endParaRPr lang="en-US" sz="1450" dirty="0"/>
          </a:p>
        </p:txBody>
      </p:sp>
      <p:sp>
        <p:nvSpPr>
          <p:cNvPr id="46" name="Shape 44"/>
          <p:cNvSpPr/>
          <p:nvPr/>
        </p:nvSpPr>
        <p:spPr>
          <a:xfrm>
            <a:off x="659963" y="5533311"/>
            <a:ext cx="13310473" cy="5370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846773" y="5652730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Outras</a:t>
            </a:r>
            <a:endParaRPr lang="en-US" sz="1450" dirty="0"/>
          </a:p>
        </p:txBody>
      </p:sp>
      <p:sp>
        <p:nvSpPr>
          <p:cNvPr id="48" name="Text 46"/>
          <p:cNvSpPr/>
          <p:nvPr/>
        </p:nvSpPr>
        <p:spPr>
          <a:xfrm>
            <a:off x="3512582" y="5652730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Demais ações</a:t>
            </a:r>
            <a:endParaRPr lang="en-US" sz="1450" dirty="0"/>
          </a:p>
        </p:txBody>
      </p:sp>
      <p:sp>
        <p:nvSpPr>
          <p:cNvPr id="49" name="Text 47"/>
          <p:cNvSpPr/>
          <p:nvPr/>
        </p:nvSpPr>
        <p:spPr>
          <a:xfrm>
            <a:off x="6174581" y="5652730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689.896,00</a:t>
            </a:r>
            <a:endParaRPr lang="en-US" sz="1450" dirty="0"/>
          </a:p>
        </p:txBody>
      </p:sp>
      <p:sp>
        <p:nvSpPr>
          <p:cNvPr id="50" name="Text 48"/>
          <p:cNvSpPr/>
          <p:nvPr/>
        </p:nvSpPr>
        <p:spPr>
          <a:xfrm>
            <a:off x="8836581" y="5652730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882.222,00</a:t>
            </a:r>
            <a:endParaRPr lang="en-US" sz="1450" dirty="0"/>
          </a:p>
        </p:txBody>
      </p:sp>
      <p:sp>
        <p:nvSpPr>
          <p:cNvPr id="51" name="Text 49"/>
          <p:cNvSpPr/>
          <p:nvPr/>
        </p:nvSpPr>
        <p:spPr>
          <a:xfrm>
            <a:off x="11498580" y="5652730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876.917,00</a:t>
            </a:r>
            <a:endParaRPr lang="en-US" sz="1450" dirty="0"/>
          </a:p>
        </p:txBody>
      </p:sp>
      <p:sp>
        <p:nvSpPr>
          <p:cNvPr id="52" name="Shape 50"/>
          <p:cNvSpPr/>
          <p:nvPr/>
        </p:nvSpPr>
        <p:spPr>
          <a:xfrm>
            <a:off x="659963" y="6070402"/>
            <a:ext cx="13310473" cy="5370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846773" y="6189821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Total</a:t>
            </a:r>
            <a:endParaRPr lang="en-US" sz="1450" dirty="0"/>
          </a:p>
        </p:txBody>
      </p:sp>
      <p:sp>
        <p:nvSpPr>
          <p:cNvPr id="54" name="Text 52"/>
          <p:cNvSpPr/>
          <p:nvPr/>
        </p:nvSpPr>
        <p:spPr>
          <a:xfrm>
            <a:off x="3512582" y="6189821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Total</a:t>
            </a:r>
            <a:endParaRPr lang="en-US" sz="1450" dirty="0"/>
          </a:p>
        </p:txBody>
      </p:sp>
      <p:sp>
        <p:nvSpPr>
          <p:cNvPr id="55" name="Text 53"/>
          <p:cNvSpPr/>
          <p:nvPr/>
        </p:nvSpPr>
        <p:spPr>
          <a:xfrm>
            <a:off x="6174581" y="6189821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66.936.558,00</a:t>
            </a:r>
            <a:endParaRPr lang="en-US" sz="1450" dirty="0"/>
          </a:p>
        </p:txBody>
      </p:sp>
      <p:sp>
        <p:nvSpPr>
          <p:cNvPr id="56" name="Text 54"/>
          <p:cNvSpPr/>
          <p:nvPr/>
        </p:nvSpPr>
        <p:spPr>
          <a:xfrm>
            <a:off x="8836581" y="6189821"/>
            <a:ext cx="228171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75.310.830,00</a:t>
            </a:r>
            <a:endParaRPr lang="en-US" sz="1450" dirty="0"/>
          </a:p>
        </p:txBody>
      </p:sp>
      <p:sp>
        <p:nvSpPr>
          <p:cNvPr id="57" name="Text 55"/>
          <p:cNvSpPr/>
          <p:nvPr/>
        </p:nvSpPr>
        <p:spPr>
          <a:xfrm>
            <a:off x="11498580" y="6189821"/>
            <a:ext cx="2285524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75.305.524,00</a:t>
            </a:r>
            <a:endParaRPr lang="en-US" sz="1450" dirty="0"/>
          </a:p>
        </p:txBody>
      </p:sp>
      <p:sp>
        <p:nvSpPr>
          <p:cNvPr id="58" name="Text 56"/>
          <p:cNvSpPr/>
          <p:nvPr/>
        </p:nvSpPr>
        <p:spPr>
          <a:xfrm>
            <a:off x="652343" y="6824782"/>
            <a:ext cx="13325713" cy="894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tabela apresenta a peça orçamentária de custeio da UFSCar para 2024, destacando as principais ações orçamentárias. Observa-se que a dotação atual (R$ 75,31 milhões) foi significativamente superior à dotação inicial (R$ 66,94 milhões), com execução de praticamente 100% do orçamento atualizado.</a:t>
            </a:r>
            <a:endParaRPr lang="en-US" sz="1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82587" y="625915"/>
            <a:ext cx="8016337" cy="390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Balanço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pelas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Dimensões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Institucionais das Ações - 2024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690660" y="2305008"/>
            <a:ext cx="3398282" cy="195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Apoio Acadêmico e Administrativo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11095" y="2575399"/>
            <a:ext cx="4677847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45,08% do orçamento, incluindo contratos de infraestrutura, energia, TI e transporte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42" y="1611588"/>
            <a:ext cx="4302204" cy="4302204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814" y="3001464"/>
            <a:ext cx="175855" cy="21978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391146" y="1964132"/>
            <a:ext cx="2234803" cy="195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Assistência Estudantil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4"/>
          <p:cNvSpPr/>
          <p:nvPr/>
        </p:nvSpPr>
        <p:spPr>
          <a:xfrm>
            <a:off x="9179204" y="2159367"/>
            <a:ext cx="4889790" cy="740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34,52% do orçamento, abrangendo bolsas, restaurante universitário e apoios diversos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942" y="1611588"/>
            <a:ext cx="4302204" cy="4302204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421" y="2599033"/>
            <a:ext cx="175855" cy="2197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03424" y="3433303"/>
            <a:ext cx="1976676" cy="195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Passivos Anteriores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877095" y="3641328"/>
            <a:ext cx="4187556" cy="690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8,18% do orçamento,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referente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às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despesas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de exercícios anteriores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942" y="1611588"/>
            <a:ext cx="4302204" cy="430220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9874" y="3652736"/>
            <a:ext cx="175855" cy="21978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0508547" y="4828418"/>
            <a:ext cx="1887855" cy="195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Ações Acadêmicas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8"/>
          <p:cNvSpPr/>
          <p:nvPr/>
        </p:nvSpPr>
        <p:spPr>
          <a:xfrm>
            <a:off x="9403672" y="5048344"/>
            <a:ext cx="4677847" cy="535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5,43% do orçamento,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destinado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às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atividades de ensino, pesquisa, extensão e internacionalização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8942" y="1611588"/>
            <a:ext cx="4302204" cy="4302204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4421" y="4706320"/>
            <a:ext cx="175855" cy="219789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509215" y="4649825"/>
            <a:ext cx="2579727" cy="195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Administrativas e Pessoal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0"/>
          <p:cNvSpPr/>
          <p:nvPr/>
        </p:nvSpPr>
        <p:spPr>
          <a:xfrm>
            <a:off x="411095" y="4920216"/>
            <a:ext cx="4677847" cy="640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6,80% do orçamento, incluindo PASEP,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capacitação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e despesas institucionais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6624" y="1611588"/>
            <a:ext cx="4090262" cy="4302204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814" y="4303889"/>
            <a:ext cx="175855" cy="219789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298305" y="6519583"/>
            <a:ext cx="14033790" cy="1249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 análise das dimensões institucionais das ações orçamentárias de 2024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revela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priorização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apoio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acadêmico-administrativo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e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assistência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estudantil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que juntos representam quase 80% do orçamento total de custeio da UFSCar.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251" y="5806321"/>
            <a:ext cx="2751058" cy="27510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A61D21-0543-6459-32E2-D92FFCBD264B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260AAC36-7712-4805-BAD5-917BF9C59AB3}"/>
              </a:ext>
            </a:extLst>
          </p:cNvPr>
          <p:cNvSpPr/>
          <p:nvPr/>
        </p:nvSpPr>
        <p:spPr>
          <a:xfrm>
            <a:off x="493982" y="546973"/>
            <a:ext cx="13387556" cy="1293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50"/>
              </a:lnSpc>
            </a:pPr>
            <a:r>
              <a:rPr lang="pt-BR" sz="365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Consolidação por Ações Orçamentárias – UFSCar - 2024</a:t>
            </a:r>
            <a:endParaRPr lang="en-US" sz="3650" dirty="0">
              <a:solidFill>
                <a:srgbClr val="272D45"/>
              </a:solidFill>
              <a:latin typeface="Kanit Light" pitchFamily="34" charset="0"/>
              <a:cs typeface="Kanit Light" pitchFamily="34" charset="-12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615BFDB-2964-4B07-A16A-73C9ED4CF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76958"/>
              </p:ext>
            </p:extLst>
          </p:nvPr>
        </p:nvGraphicFramePr>
        <p:xfrm>
          <a:off x="493982" y="1373756"/>
          <a:ext cx="13513680" cy="6619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736">
                  <a:extLst>
                    <a:ext uri="{9D8B030D-6E8A-4147-A177-3AD203B41FA5}">
                      <a16:colId xmlns:a16="http://schemas.microsoft.com/office/drawing/2014/main" val="2301230449"/>
                    </a:ext>
                  </a:extLst>
                </a:gridCol>
                <a:gridCol w="2702736">
                  <a:extLst>
                    <a:ext uri="{9D8B030D-6E8A-4147-A177-3AD203B41FA5}">
                      <a16:colId xmlns:a16="http://schemas.microsoft.com/office/drawing/2014/main" val="342462266"/>
                    </a:ext>
                  </a:extLst>
                </a:gridCol>
                <a:gridCol w="2702736">
                  <a:extLst>
                    <a:ext uri="{9D8B030D-6E8A-4147-A177-3AD203B41FA5}">
                      <a16:colId xmlns:a16="http://schemas.microsoft.com/office/drawing/2014/main" val="2146848956"/>
                    </a:ext>
                  </a:extLst>
                </a:gridCol>
                <a:gridCol w="2702736">
                  <a:extLst>
                    <a:ext uri="{9D8B030D-6E8A-4147-A177-3AD203B41FA5}">
                      <a16:colId xmlns:a16="http://schemas.microsoft.com/office/drawing/2014/main" val="280869668"/>
                    </a:ext>
                  </a:extLst>
                </a:gridCol>
                <a:gridCol w="2702736">
                  <a:extLst>
                    <a:ext uri="{9D8B030D-6E8A-4147-A177-3AD203B41FA5}">
                      <a16:colId xmlns:a16="http://schemas.microsoft.com/office/drawing/2014/main" val="1264977443"/>
                    </a:ext>
                  </a:extLst>
                </a:gridCol>
              </a:tblGrid>
              <a:tr h="204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Código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Subação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Custeio Anual (R$)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Custeio Mensal (R$)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3897640348"/>
                  </a:ext>
                </a:extLst>
              </a:tr>
              <a:tr h="56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4002 / 20RK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Assistência Estudantil (PNAES, RU, PROACE, dentre outros)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R$ 25.994.681,17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R$ 2.166.223,43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34,52%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717986638"/>
                  </a:ext>
                </a:extLst>
              </a:tr>
              <a:tr h="56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Grandes Contratos de Infraestrutura e Manutenção dos 4 campi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R$ 25.147.473,32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R$ 2.095.622,78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33,39%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1160207183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Passivos Exercício Anterior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R$ 6.162.080,89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R$ 513.506,74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8,18%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2841867657"/>
                  </a:ext>
                </a:extLst>
              </a:tr>
              <a:tr h="56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Atividades Acadêmicas de Graduação, Pesquisa, Extensão e Inovação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R$ 4.031.603,78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R$ 335.966,98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5,35%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79833777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Energia Elétrica e Água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R$ 4.400.512,77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R$ 366.709,40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5,84%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397826171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PASEP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R$ 2.990.688,38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R$ 249.224,03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3,97%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1361947721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Tecnologia de Informação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R$ 2.030.618,68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R$ 169.218,22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2,70%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375697757"/>
                  </a:ext>
                </a:extLst>
              </a:tr>
              <a:tr h="56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Transporte e Deslocamento Comunitário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R$ 1.442.643,84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R$ 120.220,32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1,92%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3259082279"/>
                  </a:ext>
                </a:extLst>
              </a:tr>
              <a:tr h="3745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4572 / 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Pessoal e Capacitação de Servidores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R$ 1.122.417,55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R$ 93.534,80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1,49%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2534526331"/>
                  </a:ext>
                </a:extLst>
              </a:tr>
              <a:tr h="3745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Despesas Administrativas e Institucionais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R$ 1.004.434,94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R$ 83.702,91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1,33%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2697799246"/>
                  </a:ext>
                </a:extLst>
              </a:tr>
              <a:tr h="3745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00PW / 00UU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Contribuições Nacionais e Internacionais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R$ 94.941,68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R$ 7.911,81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0,13%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2974724676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21GS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Internacionalização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R$ 54.882,00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R$ 4.573,50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0,07%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1628347234"/>
                  </a:ext>
                </a:extLst>
              </a:tr>
              <a:tr h="3745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21D7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Apoio à Educação a Distância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R$ 19.940,00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R$ 1.661,67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0,03%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785283831"/>
                  </a:ext>
                </a:extLst>
              </a:tr>
              <a:tr h="3745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20RK / 20GK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Emendas - Contratos UFSCar/FAI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R$ 808.605,00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R$ 67.383,75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1,07%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343581523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endParaRPr lang="pt-BR" sz="1600">
                        <a:effectLst/>
                        <a:latin typeface="+mn-lt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Total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R$ 75.305.524,00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effectLst/>
                          <a:latin typeface="+mn-lt"/>
                        </a:rPr>
                        <a:t>R$ 6.275.460,33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100,00%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1002" marR="61002" marT="0" marB="0" anchor="ctr"/>
                </a:tc>
                <a:extLst>
                  <a:ext uri="{0D108BD9-81ED-4DB2-BD59-A6C34878D82A}">
                    <a16:rowId xmlns:a16="http://schemas.microsoft.com/office/drawing/2014/main" val="426038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24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17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Assistência Estudantil - Detalhamento 2024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32948"/>
            <a:ext cx="4196358" cy="3491032"/>
          </a:xfrm>
          <a:prstGeom prst="roundRect">
            <a:avLst>
              <a:gd name="adj" fmla="val 272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867382"/>
            <a:ext cx="372749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Subsídio Restaurante Universitário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4066461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R$ 13.030.621,51 (50,13% do total da assistência estudantil), garantindo alimentação subsidiada para milhares de estudantes nos quatro campi da universidade.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632948"/>
            <a:ext cx="4196358" cy="3491032"/>
          </a:xfrm>
          <a:prstGeom prst="roundRect">
            <a:avLst>
              <a:gd name="adj" fmla="val 272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867382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Bolsas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PNAES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712131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R$ 12.174.078,00 (46,83%), recursos do PNAES destinados a bolsas para estudantes em situação de vulnerabilidade socioeconômica, fundamentais para a permanência estudantil.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632948"/>
            <a:ext cx="4196358" cy="3491032"/>
          </a:xfrm>
          <a:prstGeom prst="roundRect">
            <a:avLst>
              <a:gd name="adj" fmla="val 272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867382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Moradias e Outros Apoios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712131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R$ 790.000,00 (3,04%), incluindo aluguel de moradias estudantis, manutenção de piscinas, guarda-vidas, avaliações socioeconômicas e outros serviços essenciais para o bem-estar estudantil.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6379131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O total de R$ 25.994.681,17 investido em assistência estudantil em 2024 demonstra o compromisso da UFSCar com a permanência e o sucesso acadêmico dos estudantes, especialmente aqueles em situação de vulnerabilidade socioeconômica.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C7BD7-BE5C-2931-86E7-65C186E2A094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1385" y="474107"/>
            <a:ext cx="13427631" cy="1073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Contratos de Infraestrutura - Principais Despesas</a:t>
            </a:r>
            <a:endParaRPr kumimoji="0" lang="en-US" sz="3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507" y="1891665"/>
            <a:ext cx="1329333" cy="98988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265" y="2358152"/>
            <a:ext cx="241578" cy="3020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94647" y="2063472"/>
            <a:ext cx="2505908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Vigilância 4 Campi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2"/>
          <p:cNvSpPr/>
          <p:nvPr/>
        </p:nvSpPr>
        <p:spPr>
          <a:xfrm>
            <a:off x="4794647" y="2434947"/>
            <a:ext cx="2505908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R$ 6.022.456,92 (23,95%)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665702" y="2893457"/>
            <a:ext cx="9320451" cy="11430"/>
          </a:xfrm>
          <a:prstGeom prst="roundRect">
            <a:avLst>
              <a:gd name="adj" fmla="val 631447"/>
            </a:avLst>
          </a:prstGeom>
          <a:solidFill>
            <a:srgbClr val="BCDBD4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2924413"/>
            <a:ext cx="2658666" cy="989886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384" y="3268266"/>
            <a:ext cx="241578" cy="3020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459373" y="3096220"/>
            <a:ext cx="2138124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Limpeza Predial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459373" y="3467695"/>
            <a:ext cx="21381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R$ 8.029.111,73 (31,93%)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5330428" y="3926205"/>
            <a:ext cx="8655725" cy="11430"/>
          </a:xfrm>
          <a:prstGeom prst="roundRect">
            <a:avLst>
              <a:gd name="adj" fmla="val 631447"/>
            </a:avLst>
          </a:prstGeom>
          <a:solidFill>
            <a:srgbClr val="BCDBD4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174" y="3957161"/>
            <a:ext cx="3987998" cy="98988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384" y="4301014"/>
            <a:ext cx="241578" cy="30206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23980" y="4128968"/>
            <a:ext cx="2730460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Manutenção Predial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8"/>
          <p:cNvSpPr/>
          <p:nvPr/>
        </p:nvSpPr>
        <p:spPr>
          <a:xfrm>
            <a:off x="6123980" y="4500443"/>
            <a:ext cx="2730460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R$ 3.156.213,05 (12,55%)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9"/>
          <p:cNvSpPr/>
          <p:nvPr/>
        </p:nvSpPr>
        <p:spPr>
          <a:xfrm>
            <a:off x="5995035" y="4958953"/>
            <a:ext cx="7991118" cy="11430"/>
          </a:xfrm>
          <a:prstGeom prst="roundRect">
            <a:avLst>
              <a:gd name="adj" fmla="val 631447"/>
            </a:avLst>
          </a:prstGeom>
          <a:solidFill>
            <a:srgbClr val="BCDBD4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567" y="4989909"/>
            <a:ext cx="5317331" cy="989886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384" y="5333762"/>
            <a:ext cx="241578" cy="30206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788706" y="5161717"/>
            <a:ext cx="2672715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Portaria e Zeladoria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1"/>
          <p:cNvSpPr/>
          <p:nvPr/>
        </p:nvSpPr>
        <p:spPr>
          <a:xfrm>
            <a:off x="6788706" y="5533192"/>
            <a:ext cx="2672715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R$ 2.361.274,07 (9,39%)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 12"/>
          <p:cNvSpPr/>
          <p:nvPr/>
        </p:nvSpPr>
        <p:spPr>
          <a:xfrm>
            <a:off x="6659761" y="5991701"/>
            <a:ext cx="7326392" cy="11430"/>
          </a:xfrm>
          <a:prstGeom prst="roundRect">
            <a:avLst>
              <a:gd name="adj" fmla="val 631447"/>
            </a:avLst>
          </a:prstGeom>
          <a:solidFill>
            <a:srgbClr val="BCDBD4"/>
          </a:solidFill>
          <a:ln/>
        </p:spPr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841" y="6022658"/>
            <a:ext cx="6646664" cy="989886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7265" y="6366510"/>
            <a:ext cx="241578" cy="302062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53312" y="6194465"/>
            <a:ext cx="3017639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Áreas Verdes e Outros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14"/>
          <p:cNvSpPr/>
          <p:nvPr/>
        </p:nvSpPr>
        <p:spPr>
          <a:xfrm>
            <a:off x="7453312" y="6565940"/>
            <a:ext cx="3017639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R$ 5.578.417,55 (22,18%)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15"/>
          <p:cNvSpPr/>
          <p:nvPr/>
        </p:nvSpPr>
        <p:spPr>
          <a:xfrm>
            <a:off x="601385" y="7205782"/>
            <a:ext cx="13427631" cy="549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Os contratos de infraestrutura e manutenção dos quatro campi totalizaram R$ 25.147.473,32 em 2024, representando 33,39% do orçamento total de custeio. Estes recursos são essenciais para garantir o funcionamento adequado das instalações universitárias e a segurança da comunidade acadêmica.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E1C913-4032-1CDD-9577-82E1DEB4682E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58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Transporte e Deslocamento Comunitário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469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2689503"/>
            <a:ext cx="340162" cy="4252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2724864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Manutenção da Frota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0906" y="3569613"/>
            <a:ext cx="342149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R$ 698.748,49 (48,44%) destinados à manutenção dos veículos oficiais da universidade, garantindo a mobilidade entre os campi e o atendimento às necessidades de transporte institucional.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35893" y="26469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63" y="2689503"/>
            <a:ext cx="340162" cy="4252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73008" y="2724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Motoristas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973008" y="3215283"/>
            <a:ext cx="342149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R$ 305.966,50 (21,21%) para contratação de motoristas nos quatro campi, assegurando o transporte seguro de pessoas e materiais para atividades acadêmicas e administrativas.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9677995" y="26469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065" y="2689503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415111" y="2724864"/>
            <a:ext cx="28841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Outros Serviços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0415111" y="3215283"/>
            <a:ext cx="342149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R$ 437.928,85 (30,35%) incluindo carregadores credenciados, seguros, sistema Sem Parar e outros serviços essenciais para a logística de transporte da universidade.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93790" y="6365081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O total de R$ 1.442.643,84 investido em transporte e deslocamento comunitário em 2024 representa 1,92% do orçamento de custeio, sendo fundamental para a integração entre os quatro campi da UFSCar e para o apoio às atividades de ensino, pesquisa e extensão.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279D05-B743-4920-7423-47671B59075E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642" y="862965"/>
            <a:ext cx="12617887" cy="67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Pessoal e Capacitação de Servidores</a:t>
            </a:r>
            <a:endParaRPr kumimoji="0" lang="en-US" sz="4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2" y="1970961"/>
            <a:ext cx="4192191" cy="25909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6642" y="4832033"/>
            <a:ext cx="4192191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Capacitação de Servidores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6642" y="5299589"/>
            <a:ext cx="4192191" cy="172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R$ 199.752,62 (17,80%) investidos na qualificação e atualização profissional dos servidores técnico-administrativos e docentes, fortalecendo as competências institucionais.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986" y="1970961"/>
            <a:ext cx="4192310" cy="25910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18986" y="4832152"/>
            <a:ext cx="3786188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Programa de Estágios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8986" y="5299591"/>
            <a:ext cx="4192310" cy="172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R$ 860.042,27 (76,62%) destinados a bolsas e vale-transporte para estagiários, proporcionando oportunidades de aprendizado prático e apoio às atividades administrativas.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448" y="1970961"/>
            <a:ext cx="4192191" cy="25909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81448" y="4832033"/>
            <a:ext cx="4192191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Gratificações e Encargos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81447" y="5299590"/>
            <a:ext cx="4192191" cy="172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R$ 62.622,66 (5,58%) para gratificações por encargos de cursos e concursos e outros serviços relacionados à gestão de pessoas, incluindo laudos técnicos para servidores CLT.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7829" y="739973"/>
            <a:ext cx="131747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Despesas Administrativas e Institucionais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27829" y="2455545"/>
            <a:ext cx="2195751" cy="1198007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496" y="2871788"/>
            <a:ext cx="292418" cy="36552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31463" y="2663428"/>
            <a:ext cx="3317081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Diárias e Passagens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3131463" y="3112889"/>
            <a:ext cx="60812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R$ 379.577,06 (37,79%) para viagens nacionais e internacionais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027521" y="3644027"/>
            <a:ext cx="10771108" cy="11430"/>
          </a:xfrm>
          <a:prstGeom prst="roundRect">
            <a:avLst>
              <a:gd name="adj" fmla="val 764149"/>
            </a:avLst>
          </a:prstGeom>
          <a:solidFill>
            <a:srgbClr val="BCDBD4"/>
          </a:solidFill>
          <a:ln/>
        </p:spPr>
      </p:sp>
      <p:sp>
        <p:nvSpPr>
          <p:cNvPr id="8" name="Shape 5"/>
          <p:cNvSpPr/>
          <p:nvPr/>
        </p:nvSpPr>
        <p:spPr>
          <a:xfrm>
            <a:off x="727829" y="3757493"/>
            <a:ext cx="4391501" cy="1198007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371" y="4173736"/>
            <a:ext cx="292418" cy="36552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27213" y="3965377"/>
            <a:ext cx="350079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Material de Consumo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327213" y="4414838"/>
            <a:ext cx="4603909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R$ 257.591,72 (25,65%) via Almoxarifado Virtual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223272" y="4945975"/>
            <a:ext cx="8575358" cy="11430"/>
          </a:xfrm>
          <a:prstGeom prst="roundRect">
            <a:avLst>
              <a:gd name="adj" fmla="val 764149"/>
            </a:avLst>
          </a:prstGeom>
          <a:solidFill>
            <a:srgbClr val="BCDBD4"/>
          </a:solidFill>
          <a:ln/>
        </p:spPr>
      </p:sp>
      <p:sp>
        <p:nvSpPr>
          <p:cNvPr id="13" name="Shape 9"/>
          <p:cNvSpPr/>
          <p:nvPr/>
        </p:nvSpPr>
        <p:spPr>
          <a:xfrm>
            <a:off x="727829" y="5059442"/>
            <a:ext cx="6587371" cy="1198007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246" y="5475684"/>
            <a:ext cx="292418" cy="36552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23083" y="5267325"/>
            <a:ext cx="4160996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Serviços Administrativos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23083" y="5716786"/>
            <a:ext cx="5567720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R$ 367.266,16 (36,56%) incluindo taxas, sistemas e outros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27829" y="6491288"/>
            <a:ext cx="13174742" cy="998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As despesas administrativas e institucionais totalizaram R$ 1.004.434,94 em 2024, representando 1,33% do orçamento de custeio. Estas despesas são essenciais para o funcionamento da máquina administrativa da universidade, incluindo deslocamentos para representação institucional, materiais de consumo e diversos serviços administrativos.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42C455-10B3-97A3-E839-C3662E0F0B1A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Introdução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Objetivo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Apresentar a evolução histórica dos recursos discricionários, o balanço de 2024 e a proposta de execução para 2025.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Importância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Documento norteador para gestores durante a execução e replanejamento orçamentário institucional.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Transparência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Elemento fundamental para acompanhamento da gestão orçamentária e financeira da UFSCar no período 2025-2029.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D57D9-B1A4-EE4B-2F5E-CBD11BABF834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129837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Atividades Acadêmicas - Ensino, Pesquisa e Extensão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17971"/>
            <a:ext cx="4414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Principais Investimentos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39911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Santa Casa: R$ 1.459.415,66 (36,20%)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84131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Material para aulas práticas: R$ 626.378,10 (15,54%)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2835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Bolsas de Monitoria: R$ 456.100,00 (11,31%)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47257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Bolsas Tutoria PAAEG: R$ 425.700,00 (10,56%)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51679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Biblioteca Virtual: R$ 241.920,00 (6,00%)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2817971"/>
            <a:ext cx="40020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Distribuição por Áreas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99521" y="334901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Apoio ao ensino de graduação: 45,43%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99521" y="37912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Saúde e formação médica: 39,30%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99521" y="42334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Centros acadêmicos: 4,84%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99521" y="467560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Internacionalização: 3,22%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99521" y="511780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Extensão universitária: 3,42%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99521" y="556000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Outros apoios acadêmicos: 3,79%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93790" y="630745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O total de R$ 4.031.603,78 investido em atividades acadêmicas em 2024 representa 5,35% do orçamento de custeio, demonstrando o compromisso da UFSCar com a qualidade do ensino, pesquisa e extensão, apesar das restrições orçamentárias enfrentadas.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A5EA8-973F-87AF-D98B-F487C6698D5F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310" y="547460"/>
            <a:ext cx="12947777" cy="1255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50"/>
              </a:lnSpc>
            </a:pPr>
            <a:r>
              <a:rPr lang="pt-BR" sz="365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Detalhamento da distribuição de recursos aos </a:t>
            </a:r>
          </a:p>
          <a:p>
            <a:pPr>
              <a:lnSpc>
                <a:spcPts val="4550"/>
              </a:lnSpc>
            </a:pPr>
            <a:r>
              <a:rPr lang="pt-BR" sz="365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Centro Acadêmicos em 2024</a:t>
            </a:r>
            <a:endParaRPr lang="en-US" sz="3650" dirty="0">
              <a:solidFill>
                <a:srgbClr val="272D45"/>
              </a:solidFill>
              <a:latin typeface="Kanit Light" pitchFamily="34" charset="0"/>
              <a:cs typeface="Kanit Light" pitchFamily="34" charset="-120"/>
            </a:endParaRPr>
          </a:p>
        </p:txBody>
      </p:sp>
      <p:grpSp>
        <p:nvGrpSpPr>
          <p:cNvPr id="73" name="object 3">
            <a:extLst>
              <a:ext uri="{FF2B5EF4-FFF2-40B4-BE49-F238E27FC236}">
                <a16:creationId xmlns:a16="http://schemas.microsoft.com/office/drawing/2014/main" id="{F346A4BF-E92F-4460-9D49-C2A394D2A635}"/>
              </a:ext>
            </a:extLst>
          </p:cNvPr>
          <p:cNvGrpSpPr/>
          <p:nvPr/>
        </p:nvGrpSpPr>
        <p:grpSpPr>
          <a:xfrm>
            <a:off x="2023728" y="6708646"/>
            <a:ext cx="570865" cy="1210945"/>
            <a:chOff x="9277350" y="1494409"/>
            <a:chExt cx="570865" cy="1210945"/>
          </a:xfrm>
        </p:grpSpPr>
        <p:sp>
          <p:nvSpPr>
            <p:cNvPr id="74" name="object 4">
              <a:extLst>
                <a:ext uri="{FF2B5EF4-FFF2-40B4-BE49-F238E27FC236}">
                  <a16:creationId xmlns:a16="http://schemas.microsoft.com/office/drawing/2014/main" id="{D32CEEB7-D79E-4A2A-A436-2321EDF635D2}"/>
                </a:ext>
              </a:extLst>
            </p:cNvPr>
            <p:cNvSpPr/>
            <p:nvPr/>
          </p:nvSpPr>
          <p:spPr>
            <a:xfrm>
              <a:off x="9283700" y="1500759"/>
              <a:ext cx="558165" cy="1172210"/>
            </a:xfrm>
            <a:custGeom>
              <a:avLst/>
              <a:gdLst/>
              <a:ahLst/>
              <a:cxnLst/>
              <a:rect l="l" t="t" r="r" b="b"/>
              <a:pathLst>
                <a:path w="558165" h="1172210">
                  <a:moveTo>
                    <a:pt x="558165" y="69850"/>
                  </a:moveTo>
                  <a:lnTo>
                    <a:pt x="520055" y="105028"/>
                  </a:lnTo>
                  <a:lnTo>
                    <a:pt x="476408" y="119141"/>
                  </a:lnTo>
                  <a:lnTo>
                    <a:pt x="419913" y="130047"/>
                  </a:lnTo>
                  <a:lnTo>
                    <a:pt x="353230" y="137080"/>
                  </a:lnTo>
                  <a:lnTo>
                    <a:pt x="279019" y="139572"/>
                  </a:lnTo>
                  <a:lnTo>
                    <a:pt x="204860" y="137080"/>
                  </a:lnTo>
                  <a:lnTo>
                    <a:pt x="138213" y="130047"/>
                  </a:lnTo>
                  <a:lnTo>
                    <a:pt x="81740" y="119141"/>
                  </a:lnTo>
                  <a:lnTo>
                    <a:pt x="38104" y="105028"/>
                  </a:lnTo>
                  <a:lnTo>
                    <a:pt x="0" y="69850"/>
                  </a:lnTo>
                  <a:lnTo>
                    <a:pt x="9970" y="51270"/>
                  </a:lnTo>
                  <a:lnTo>
                    <a:pt x="81740" y="20446"/>
                  </a:lnTo>
                  <a:lnTo>
                    <a:pt x="138213" y="9529"/>
                  </a:lnTo>
                  <a:lnTo>
                    <a:pt x="204860" y="2492"/>
                  </a:lnTo>
                  <a:lnTo>
                    <a:pt x="279019" y="0"/>
                  </a:lnTo>
                  <a:lnTo>
                    <a:pt x="353230" y="2492"/>
                  </a:lnTo>
                  <a:lnTo>
                    <a:pt x="419913" y="9529"/>
                  </a:lnTo>
                  <a:lnTo>
                    <a:pt x="476408" y="20447"/>
                  </a:lnTo>
                  <a:lnTo>
                    <a:pt x="520055" y="34581"/>
                  </a:lnTo>
                  <a:lnTo>
                    <a:pt x="558165" y="69850"/>
                  </a:lnTo>
                  <a:close/>
                </a:path>
                <a:path w="558165" h="1172210">
                  <a:moveTo>
                    <a:pt x="558165" y="69850"/>
                  </a:moveTo>
                  <a:lnTo>
                    <a:pt x="558165" y="1102486"/>
                  </a:lnTo>
                  <a:lnTo>
                    <a:pt x="548194" y="1121013"/>
                  </a:lnTo>
                  <a:lnTo>
                    <a:pt x="476408" y="1151778"/>
                  </a:lnTo>
                  <a:lnTo>
                    <a:pt x="419913" y="1162684"/>
                  </a:lnTo>
                  <a:lnTo>
                    <a:pt x="353230" y="1169717"/>
                  </a:lnTo>
                  <a:lnTo>
                    <a:pt x="279019" y="1172209"/>
                  </a:lnTo>
                  <a:lnTo>
                    <a:pt x="204860" y="1169717"/>
                  </a:lnTo>
                  <a:lnTo>
                    <a:pt x="138213" y="1162684"/>
                  </a:lnTo>
                  <a:lnTo>
                    <a:pt x="81740" y="1151778"/>
                  </a:lnTo>
                  <a:lnTo>
                    <a:pt x="38104" y="1137665"/>
                  </a:lnTo>
                  <a:lnTo>
                    <a:pt x="0" y="1102486"/>
                  </a:lnTo>
                  <a:lnTo>
                    <a:pt x="0" y="6985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bject 5">
              <a:extLst>
                <a:ext uri="{FF2B5EF4-FFF2-40B4-BE49-F238E27FC236}">
                  <a16:creationId xmlns:a16="http://schemas.microsoft.com/office/drawing/2014/main" id="{9B8E6B84-1F02-4ED8-8234-98F52A9518AE}"/>
                </a:ext>
              </a:extLst>
            </p:cNvPr>
            <p:cNvSpPr/>
            <p:nvPr/>
          </p:nvSpPr>
          <p:spPr>
            <a:xfrm>
              <a:off x="9296400" y="1698498"/>
              <a:ext cx="544830" cy="1000125"/>
            </a:xfrm>
            <a:custGeom>
              <a:avLst/>
              <a:gdLst/>
              <a:ahLst/>
              <a:cxnLst/>
              <a:rect l="l" t="t" r="r" b="b"/>
              <a:pathLst>
                <a:path w="544829" h="1000125">
                  <a:moveTo>
                    <a:pt x="544829" y="0"/>
                  </a:moveTo>
                  <a:lnTo>
                    <a:pt x="507647" y="34388"/>
                  </a:lnTo>
                  <a:lnTo>
                    <a:pt x="465058" y="48196"/>
                  </a:lnTo>
                  <a:lnTo>
                    <a:pt x="409927" y="58871"/>
                  </a:lnTo>
                  <a:lnTo>
                    <a:pt x="344849" y="65757"/>
                  </a:lnTo>
                  <a:lnTo>
                    <a:pt x="272415" y="68199"/>
                  </a:lnTo>
                  <a:lnTo>
                    <a:pt x="199980" y="65757"/>
                  </a:lnTo>
                  <a:lnTo>
                    <a:pt x="134902" y="58871"/>
                  </a:lnTo>
                  <a:lnTo>
                    <a:pt x="79771" y="48196"/>
                  </a:lnTo>
                  <a:lnTo>
                    <a:pt x="37182" y="34388"/>
                  </a:lnTo>
                  <a:lnTo>
                    <a:pt x="0" y="0"/>
                  </a:lnTo>
                  <a:lnTo>
                    <a:pt x="0" y="931926"/>
                  </a:lnTo>
                  <a:lnTo>
                    <a:pt x="37182" y="966281"/>
                  </a:lnTo>
                  <a:lnTo>
                    <a:pt x="79771" y="980058"/>
                  </a:lnTo>
                  <a:lnTo>
                    <a:pt x="134902" y="990703"/>
                  </a:lnTo>
                  <a:lnTo>
                    <a:pt x="199980" y="997566"/>
                  </a:lnTo>
                  <a:lnTo>
                    <a:pt x="272415" y="999997"/>
                  </a:lnTo>
                  <a:lnTo>
                    <a:pt x="344849" y="997566"/>
                  </a:lnTo>
                  <a:lnTo>
                    <a:pt x="409927" y="990703"/>
                  </a:lnTo>
                  <a:lnTo>
                    <a:pt x="465058" y="980058"/>
                  </a:lnTo>
                  <a:lnTo>
                    <a:pt x="507647" y="966281"/>
                  </a:lnTo>
                  <a:lnTo>
                    <a:pt x="544829" y="931926"/>
                  </a:lnTo>
                  <a:lnTo>
                    <a:pt x="544829" y="0"/>
                  </a:lnTo>
                  <a:close/>
                </a:path>
              </a:pathLst>
            </a:custGeom>
            <a:solidFill>
              <a:srgbClr val="A43E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bject 6">
              <a:extLst>
                <a:ext uri="{FF2B5EF4-FFF2-40B4-BE49-F238E27FC236}">
                  <a16:creationId xmlns:a16="http://schemas.microsoft.com/office/drawing/2014/main" id="{C5332F03-788C-4283-A032-C2677371693C}"/>
                </a:ext>
              </a:extLst>
            </p:cNvPr>
            <p:cNvSpPr/>
            <p:nvPr/>
          </p:nvSpPr>
          <p:spPr>
            <a:xfrm>
              <a:off x="9296400" y="1630426"/>
              <a:ext cx="544830" cy="136525"/>
            </a:xfrm>
            <a:custGeom>
              <a:avLst/>
              <a:gdLst/>
              <a:ahLst/>
              <a:cxnLst/>
              <a:rect l="l" t="t" r="r" b="b"/>
              <a:pathLst>
                <a:path w="544829" h="136525">
                  <a:moveTo>
                    <a:pt x="272415" y="0"/>
                  </a:moveTo>
                  <a:lnTo>
                    <a:pt x="199980" y="2431"/>
                  </a:lnTo>
                  <a:lnTo>
                    <a:pt x="134902" y="9294"/>
                  </a:lnTo>
                  <a:lnTo>
                    <a:pt x="79771" y="19938"/>
                  </a:lnTo>
                  <a:lnTo>
                    <a:pt x="37182" y="33716"/>
                  </a:lnTo>
                  <a:lnTo>
                    <a:pt x="0" y="68072"/>
                  </a:lnTo>
                  <a:lnTo>
                    <a:pt x="9727" y="86176"/>
                  </a:lnTo>
                  <a:lnTo>
                    <a:pt x="79771" y="116268"/>
                  </a:lnTo>
                  <a:lnTo>
                    <a:pt x="134902" y="126943"/>
                  </a:lnTo>
                  <a:lnTo>
                    <a:pt x="199980" y="133829"/>
                  </a:lnTo>
                  <a:lnTo>
                    <a:pt x="272415" y="136271"/>
                  </a:lnTo>
                  <a:lnTo>
                    <a:pt x="344849" y="133829"/>
                  </a:lnTo>
                  <a:lnTo>
                    <a:pt x="409927" y="126943"/>
                  </a:lnTo>
                  <a:lnTo>
                    <a:pt x="465058" y="116268"/>
                  </a:lnTo>
                  <a:lnTo>
                    <a:pt x="507647" y="102460"/>
                  </a:lnTo>
                  <a:lnTo>
                    <a:pt x="544829" y="68072"/>
                  </a:lnTo>
                  <a:lnTo>
                    <a:pt x="535102" y="49976"/>
                  </a:lnTo>
                  <a:lnTo>
                    <a:pt x="465058" y="19938"/>
                  </a:lnTo>
                  <a:lnTo>
                    <a:pt x="409927" y="9294"/>
                  </a:lnTo>
                  <a:lnTo>
                    <a:pt x="344849" y="2431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C88B9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bject 7">
              <a:extLst>
                <a:ext uri="{FF2B5EF4-FFF2-40B4-BE49-F238E27FC236}">
                  <a16:creationId xmlns:a16="http://schemas.microsoft.com/office/drawing/2014/main" id="{A0C30A88-F171-41B9-9633-6221E13ECC1B}"/>
                </a:ext>
              </a:extLst>
            </p:cNvPr>
            <p:cNvSpPr/>
            <p:nvPr/>
          </p:nvSpPr>
          <p:spPr>
            <a:xfrm>
              <a:off x="9296400" y="1630426"/>
              <a:ext cx="544830" cy="1068070"/>
            </a:xfrm>
            <a:custGeom>
              <a:avLst/>
              <a:gdLst/>
              <a:ahLst/>
              <a:cxnLst/>
              <a:rect l="l" t="t" r="r" b="b"/>
              <a:pathLst>
                <a:path w="544829" h="1068070">
                  <a:moveTo>
                    <a:pt x="544829" y="68072"/>
                  </a:moveTo>
                  <a:lnTo>
                    <a:pt x="507647" y="102460"/>
                  </a:lnTo>
                  <a:lnTo>
                    <a:pt x="465058" y="116268"/>
                  </a:lnTo>
                  <a:lnTo>
                    <a:pt x="409927" y="126943"/>
                  </a:lnTo>
                  <a:lnTo>
                    <a:pt x="344849" y="133829"/>
                  </a:lnTo>
                  <a:lnTo>
                    <a:pt x="272415" y="136271"/>
                  </a:lnTo>
                  <a:lnTo>
                    <a:pt x="199980" y="133829"/>
                  </a:lnTo>
                  <a:lnTo>
                    <a:pt x="134902" y="126943"/>
                  </a:lnTo>
                  <a:lnTo>
                    <a:pt x="79771" y="116268"/>
                  </a:lnTo>
                  <a:lnTo>
                    <a:pt x="37182" y="102460"/>
                  </a:lnTo>
                  <a:lnTo>
                    <a:pt x="0" y="68072"/>
                  </a:lnTo>
                  <a:lnTo>
                    <a:pt x="9727" y="49976"/>
                  </a:lnTo>
                  <a:lnTo>
                    <a:pt x="79771" y="19938"/>
                  </a:lnTo>
                  <a:lnTo>
                    <a:pt x="134902" y="9294"/>
                  </a:lnTo>
                  <a:lnTo>
                    <a:pt x="199980" y="2431"/>
                  </a:lnTo>
                  <a:lnTo>
                    <a:pt x="272415" y="0"/>
                  </a:lnTo>
                  <a:lnTo>
                    <a:pt x="344849" y="2431"/>
                  </a:lnTo>
                  <a:lnTo>
                    <a:pt x="409927" y="9294"/>
                  </a:lnTo>
                  <a:lnTo>
                    <a:pt x="465058" y="19938"/>
                  </a:lnTo>
                  <a:lnTo>
                    <a:pt x="507647" y="33716"/>
                  </a:lnTo>
                  <a:lnTo>
                    <a:pt x="544829" y="68072"/>
                  </a:lnTo>
                  <a:close/>
                </a:path>
                <a:path w="544829" h="1068070">
                  <a:moveTo>
                    <a:pt x="544829" y="68072"/>
                  </a:moveTo>
                  <a:lnTo>
                    <a:pt x="544829" y="999998"/>
                  </a:lnTo>
                  <a:lnTo>
                    <a:pt x="535102" y="1018093"/>
                  </a:lnTo>
                  <a:lnTo>
                    <a:pt x="465058" y="1048130"/>
                  </a:lnTo>
                  <a:lnTo>
                    <a:pt x="409927" y="1058775"/>
                  </a:lnTo>
                  <a:lnTo>
                    <a:pt x="344849" y="1065638"/>
                  </a:lnTo>
                  <a:lnTo>
                    <a:pt x="272415" y="1068069"/>
                  </a:lnTo>
                  <a:lnTo>
                    <a:pt x="199980" y="1065638"/>
                  </a:lnTo>
                  <a:lnTo>
                    <a:pt x="134902" y="1058775"/>
                  </a:lnTo>
                  <a:lnTo>
                    <a:pt x="79771" y="1048130"/>
                  </a:lnTo>
                  <a:lnTo>
                    <a:pt x="37182" y="1034353"/>
                  </a:lnTo>
                  <a:lnTo>
                    <a:pt x="0" y="999998"/>
                  </a:lnTo>
                  <a:lnTo>
                    <a:pt x="0" y="68072"/>
                  </a:lnTo>
                </a:path>
              </a:pathLst>
            </a:custGeom>
            <a:ln w="12700">
              <a:solidFill>
                <a:srgbClr val="782C3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9D77BB8-6A8F-4A33-942B-109E22B0C0A1}"/>
              </a:ext>
            </a:extLst>
          </p:cNvPr>
          <p:cNvSpPr txBox="1"/>
          <p:nvPr/>
        </p:nvSpPr>
        <p:spPr>
          <a:xfrm>
            <a:off x="841310" y="7110855"/>
            <a:ext cx="6882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DM Sans" panose="020B0604020202020204" charset="0"/>
                <a:ea typeface="Calibri" panose="020F0502020204030204" pitchFamily="34" charset="0"/>
                <a:cs typeface="+mn-cs"/>
              </a:rPr>
              <a:t>88% do Total Distribuído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DM Sans" panose="020B0604020202020204" charset="0"/>
                <a:ea typeface="Calibri" panose="020F0502020204030204" pitchFamily="34" charset="0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DM Sans" panose="020B0604020202020204" charset="0"/>
                <a:ea typeface="Calibri" panose="020F0502020204030204" pitchFamily="34" charset="0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5C0041F5-1106-48C0-AA50-05107726096C}"/>
              </a:ext>
            </a:extLst>
          </p:cNvPr>
          <p:cNvSpPr txBox="1"/>
          <p:nvPr/>
        </p:nvSpPr>
        <p:spPr>
          <a:xfrm>
            <a:off x="3657600" y="3470429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88%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 Total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Distribuído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81" name="object 11">
            <a:extLst>
              <a:ext uri="{FF2B5EF4-FFF2-40B4-BE49-F238E27FC236}">
                <a16:creationId xmlns:a16="http://schemas.microsoft.com/office/drawing/2014/main" id="{5F7F36A7-1063-4031-B650-E6E263447C58}"/>
              </a:ext>
            </a:extLst>
          </p:cNvPr>
          <p:cNvGraphicFramePr>
            <a:graphicFrameLocks noGrp="1"/>
          </p:cNvGraphicFramePr>
          <p:nvPr/>
        </p:nvGraphicFramePr>
        <p:xfrm>
          <a:off x="1163386" y="2130521"/>
          <a:ext cx="12303627" cy="439152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8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9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6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5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DM Sans" panose="020B0604020202020204" charset="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E3342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40"/>
                        </a:lnSpc>
                      </a:pPr>
                      <a:r>
                        <a:rPr sz="1400" b="1" dirty="0">
                          <a:latin typeface="DM Sans" panose="020B0604020202020204" charset="0"/>
                        </a:rPr>
                        <a:t>Recurso</a:t>
                      </a:r>
                      <a:r>
                        <a:rPr sz="1400" b="1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Custeio</a:t>
                      </a:r>
                      <a:endParaRPr sz="1400" dirty="0">
                        <a:latin typeface="DM Sans" panose="020B0604020202020204" charset="0"/>
                      </a:endParaRPr>
                    </a:p>
                    <a:p>
                      <a:pPr marL="48895" algn="ctr">
                        <a:lnSpc>
                          <a:spcPts val="1435"/>
                        </a:lnSpc>
                        <a:spcBef>
                          <a:spcPts val="25"/>
                        </a:spcBef>
                      </a:pPr>
                      <a:r>
                        <a:rPr sz="1400" b="1" spc="-10" dirty="0">
                          <a:latin typeface="DM Sans" panose="020B0604020202020204" charset="0"/>
                        </a:rPr>
                        <a:t>Distribuído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2E3342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b="1" dirty="0">
                          <a:latin typeface="DM Sans" panose="020B0604020202020204" charset="0"/>
                        </a:rPr>
                        <a:t>Recurso</a:t>
                      </a:r>
                      <a:r>
                        <a:rPr sz="1400" b="1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Executado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55880" marB="0" anchor="ctr">
                    <a:solidFill>
                      <a:srgbClr val="2E3342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b="1" dirty="0">
                          <a:latin typeface="DM Sans" panose="020B0604020202020204" charset="0"/>
                        </a:rPr>
                        <a:t>%</a:t>
                      </a:r>
                      <a:r>
                        <a:rPr sz="1400" b="1" spc="-30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Executado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55880" marB="0" anchor="ctr">
                    <a:solidFill>
                      <a:srgbClr val="2E3342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40"/>
                        </a:lnSpc>
                      </a:pPr>
                      <a:r>
                        <a:rPr sz="1400" b="1" dirty="0">
                          <a:latin typeface="DM Sans" panose="020B0604020202020204" charset="0"/>
                        </a:rPr>
                        <a:t>Recurso</a:t>
                      </a:r>
                      <a:r>
                        <a:rPr sz="1400" b="1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Capital</a:t>
                      </a:r>
                      <a:endParaRPr sz="1400" dirty="0">
                        <a:latin typeface="DM Sans" panose="020B0604020202020204" charset="0"/>
                      </a:endParaRPr>
                    </a:p>
                    <a:p>
                      <a:pPr marL="15240" algn="ctr">
                        <a:lnSpc>
                          <a:spcPts val="1435"/>
                        </a:lnSpc>
                        <a:spcBef>
                          <a:spcPts val="25"/>
                        </a:spcBef>
                      </a:pPr>
                      <a:r>
                        <a:rPr sz="1400" b="1" spc="-10" dirty="0">
                          <a:latin typeface="DM Sans" panose="020B0604020202020204" charset="0"/>
                        </a:rPr>
                        <a:t>Distribuído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2E3342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140"/>
                        </a:lnSpc>
                      </a:pPr>
                      <a:r>
                        <a:rPr sz="1400" b="1" spc="-10" dirty="0">
                          <a:latin typeface="DM Sans" panose="020B0604020202020204" charset="0"/>
                        </a:rPr>
                        <a:t>Recurso</a:t>
                      </a:r>
                      <a:endParaRPr sz="1400" dirty="0">
                        <a:latin typeface="DM Sans" panose="020B0604020202020204" charset="0"/>
                      </a:endParaRPr>
                    </a:p>
                    <a:p>
                      <a:pPr marR="2540" algn="ctr">
                        <a:lnSpc>
                          <a:spcPts val="1435"/>
                        </a:lnSpc>
                        <a:spcBef>
                          <a:spcPts val="25"/>
                        </a:spcBef>
                      </a:pPr>
                      <a:r>
                        <a:rPr sz="1400" b="1" spc="-10" dirty="0">
                          <a:latin typeface="DM Sans" panose="020B0604020202020204" charset="0"/>
                        </a:rPr>
                        <a:t>Executado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2E3342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b="1" dirty="0">
                          <a:latin typeface="DM Sans" panose="020B0604020202020204" charset="0"/>
                        </a:rPr>
                        <a:t>%</a:t>
                      </a:r>
                      <a:r>
                        <a:rPr sz="1400" b="1" spc="-30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Executado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55880" marB="0" anchor="ctr">
                    <a:solidFill>
                      <a:srgbClr val="2E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52">
                <a:tc>
                  <a:txBody>
                    <a:bodyPr/>
                    <a:lstStyle/>
                    <a:p>
                      <a:pPr marR="64135" algn="ctr">
                        <a:lnSpc>
                          <a:spcPts val="1390"/>
                        </a:lnSpc>
                      </a:pPr>
                      <a:r>
                        <a:rPr sz="1400" b="1" spc="-20" dirty="0">
                          <a:latin typeface="DM Sans" panose="020B0604020202020204" charset="0"/>
                        </a:rPr>
                        <a:t>CCET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188.400,00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147.721,98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90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78,41%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314.000,00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337.693,89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90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107,55%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6">
                <a:tc>
                  <a:txBody>
                    <a:bodyPr/>
                    <a:lstStyle/>
                    <a:p>
                      <a:pPr marR="63500" algn="ctr">
                        <a:lnSpc>
                          <a:spcPts val="1365"/>
                        </a:lnSpc>
                      </a:pPr>
                      <a:r>
                        <a:rPr sz="1400" b="1" spc="-20" dirty="0">
                          <a:latin typeface="DM Sans" panose="020B0604020202020204" charset="0"/>
                        </a:rPr>
                        <a:t>CCBS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127.140,00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75.230,09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59,17%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211.900,00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195.342,53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92,19%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6">
                <a:tc>
                  <a:txBody>
                    <a:bodyPr/>
                    <a:lstStyle/>
                    <a:p>
                      <a:pPr marR="64135" algn="ctr">
                        <a:lnSpc>
                          <a:spcPts val="1365"/>
                        </a:lnSpc>
                      </a:pPr>
                      <a:r>
                        <a:rPr sz="1400" b="1" spc="-20" dirty="0">
                          <a:latin typeface="DM Sans" panose="020B0604020202020204" charset="0"/>
                        </a:rPr>
                        <a:t>CECH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95.880,00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26.342,73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27,47%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159.800,00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232.410,19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145,44%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29">
                <a:tc>
                  <a:txBody>
                    <a:bodyPr/>
                    <a:lstStyle/>
                    <a:p>
                      <a:pPr marR="62230" algn="ctr">
                        <a:lnSpc>
                          <a:spcPts val="1365"/>
                        </a:lnSpc>
                      </a:pPr>
                      <a:r>
                        <a:rPr sz="1400" b="1" spc="-25" dirty="0">
                          <a:latin typeface="DM Sans" panose="020B0604020202020204" charset="0"/>
                        </a:rPr>
                        <a:t>CCA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75.840,00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1.000,00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1,32%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126.400,00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107.315,85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84,90%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52">
                <a:tc>
                  <a:txBody>
                    <a:bodyPr/>
                    <a:lstStyle/>
                    <a:p>
                      <a:pPr marR="64769" algn="ctr">
                        <a:lnSpc>
                          <a:spcPts val="1390"/>
                        </a:lnSpc>
                      </a:pPr>
                      <a:r>
                        <a:rPr sz="1400" b="1" spc="-20" dirty="0">
                          <a:latin typeface="DM Sans" panose="020B0604020202020204" charset="0"/>
                        </a:rPr>
                        <a:t>CCHB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34.800,00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34.283,29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90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98,52%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58.000,00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90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57.965,52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90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99,94%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46">
                <a:tc>
                  <a:txBody>
                    <a:bodyPr/>
                    <a:lstStyle/>
                    <a:p>
                      <a:pPr marR="60960" algn="ctr">
                        <a:lnSpc>
                          <a:spcPts val="1365"/>
                        </a:lnSpc>
                      </a:pPr>
                      <a:r>
                        <a:rPr sz="1400" b="1" spc="-20" dirty="0">
                          <a:latin typeface="DM Sans" panose="020B0604020202020204" charset="0"/>
                        </a:rPr>
                        <a:t>CCGT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32.820,00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27.769,98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84,61%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54.700,00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59.726,55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109,19%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46">
                <a:tc>
                  <a:txBody>
                    <a:bodyPr/>
                    <a:lstStyle/>
                    <a:p>
                      <a:pPr marR="63500" algn="ctr">
                        <a:lnSpc>
                          <a:spcPts val="1365"/>
                        </a:lnSpc>
                      </a:pPr>
                      <a:r>
                        <a:rPr sz="1400" b="1" spc="-20" dirty="0">
                          <a:latin typeface="DM Sans" panose="020B0604020202020204" charset="0"/>
                        </a:rPr>
                        <a:t>CCTS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22.560,00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20.535,00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91,02%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37.600,00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37.809,85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100,56%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46">
                <a:tc>
                  <a:txBody>
                    <a:bodyPr/>
                    <a:lstStyle/>
                    <a:p>
                      <a:pPr marR="61594" algn="ctr">
                        <a:lnSpc>
                          <a:spcPts val="1365"/>
                        </a:lnSpc>
                      </a:pPr>
                      <a:r>
                        <a:rPr sz="1400" b="1" spc="-25" dirty="0">
                          <a:latin typeface="DM Sans" panose="020B0604020202020204" charset="0"/>
                        </a:rPr>
                        <a:t>CCN</a:t>
                      </a:r>
                      <a:endParaRPr sz="1400" b="1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22.560,00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6.681,64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29,62%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37.600,00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spc="-10" dirty="0">
                          <a:latin typeface="DM Sans" panose="020B0604020202020204" charset="0"/>
                        </a:rPr>
                        <a:t>37.645,55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DM Sans" panose="020B0604020202020204" charset="0"/>
                        </a:rPr>
                        <a:t>100,12%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629">
                <a:tc>
                  <a:txBody>
                    <a:bodyPr/>
                    <a:lstStyle/>
                    <a:p>
                      <a:pPr marR="62230" algn="ctr">
                        <a:lnSpc>
                          <a:spcPts val="1365"/>
                        </a:lnSpc>
                      </a:pPr>
                      <a:r>
                        <a:rPr sz="1400" b="1" spc="-10" dirty="0">
                          <a:latin typeface="DM Sans" panose="020B0604020202020204" charset="0"/>
                        </a:rPr>
                        <a:t>TOTAL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</a:pPr>
                      <a:r>
                        <a:rPr sz="1400" b="1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b="1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600.000,00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365"/>
                        </a:lnSpc>
                      </a:pPr>
                      <a:r>
                        <a:rPr sz="1400" b="1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b="1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339.564,71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365"/>
                        </a:lnSpc>
                      </a:pPr>
                      <a:r>
                        <a:rPr sz="1400" b="1" spc="-10" dirty="0">
                          <a:latin typeface="DM Sans" panose="020B0604020202020204" charset="0"/>
                        </a:rPr>
                        <a:t>56,60%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65"/>
                        </a:lnSpc>
                      </a:pPr>
                      <a:r>
                        <a:rPr sz="1400" b="1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b="1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1.000.000,00</a:t>
                      </a:r>
                      <a:endParaRPr sz="140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 b="1" dirty="0">
                          <a:latin typeface="DM Sans" panose="020B0604020202020204" charset="0"/>
                        </a:rPr>
                        <a:t>R$</a:t>
                      </a:r>
                      <a:r>
                        <a:rPr sz="1400" b="1" spc="-35" dirty="0">
                          <a:latin typeface="DM Sans" panose="020B0604020202020204" charset="0"/>
                        </a:rPr>
                        <a:t> </a:t>
                      </a:r>
                      <a:r>
                        <a:rPr sz="1400" b="1" spc="-10" dirty="0">
                          <a:latin typeface="DM Sans" panose="020B0604020202020204" charset="0"/>
                        </a:rPr>
                        <a:t>1.065.909,93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365"/>
                        </a:lnSpc>
                      </a:pPr>
                      <a:r>
                        <a:rPr sz="1400" b="1" spc="-10" dirty="0">
                          <a:latin typeface="DM Sans" panose="020B0604020202020204" charset="0"/>
                        </a:rPr>
                        <a:t>106,50%</a:t>
                      </a:r>
                      <a:endParaRPr sz="1400" dirty="0">
                        <a:latin typeface="DM Sans" panose="020B060402020202020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0CCA54-40A2-CAAE-1F59-8DBFDD57C132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E524728-2FA3-1D9B-962E-F2FDB34320EA}"/>
              </a:ext>
            </a:extLst>
          </p:cNvPr>
          <p:cNvSpPr/>
          <p:nvPr/>
        </p:nvSpPr>
        <p:spPr>
          <a:xfrm>
            <a:off x="6610367" y="671499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R="0" lvl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OBS: dados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extraídos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SAGUI,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sujeitos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variação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acordo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a</a:t>
            </a:r>
          </a:p>
          <a:p>
            <a:pPr marR="0" lvl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inserção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das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informações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pelos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Centros e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existência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empenho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1750" dirty="0" err="1">
                <a:solidFill>
                  <a:prstClr val="black"/>
                </a:solidFill>
                <a:latin typeface="Calibri" panose="020F0502020204030204"/>
              </a:rPr>
              <a:t>sem</a:t>
            </a:r>
            <a:r>
              <a:rPr lang="en-US" sz="17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 panose="020F0502020204030204"/>
              </a:rPr>
              <a:t>execução</a:t>
            </a:r>
            <a:r>
              <a:rPr lang="en-US" sz="17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 panose="020F0502020204030204"/>
              </a:rPr>
              <a:t>até</a:t>
            </a:r>
            <a:r>
              <a:rPr lang="en-US" sz="17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 panose="020F0502020204030204"/>
              </a:rPr>
              <a:t>fevereiro</a:t>
            </a:r>
            <a:r>
              <a:rPr lang="en-US" sz="1750" dirty="0">
                <a:solidFill>
                  <a:prstClr val="black"/>
                </a:solidFill>
                <a:latin typeface="Calibri" panose="020F0502020204030204"/>
              </a:rPr>
              <a:t>/2025.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A7365002-7570-43E1-9216-FA772774AD9A}"/>
              </a:ext>
            </a:extLst>
          </p:cNvPr>
          <p:cNvSpPr/>
          <p:nvPr/>
        </p:nvSpPr>
        <p:spPr>
          <a:xfrm>
            <a:off x="888833" y="736337"/>
            <a:ext cx="8985409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50"/>
              </a:lnSpc>
            </a:pPr>
            <a:r>
              <a:rPr lang="en-US" sz="365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Execução dos Centros </a:t>
            </a:r>
            <a:r>
              <a:rPr lang="en-US" sz="3650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Acadêmicos</a:t>
            </a:r>
            <a:endParaRPr lang="en-US" sz="3650" dirty="0">
              <a:solidFill>
                <a:srgbClr val="272D45"/>
              </a:solidFill>
              <a:latin typeface="Kanit Light" pitchFamily="34" charset="0"/>
              <a:cs typeface="Kanit Light" pitchFamily="34" charset="-120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8E0D426-53DA-4153-90D3-664079B87A40}"/>
              </a:ext>
            </a:extLst>
          </p:cNvPr>
          <p:cNvSpPr/>
          <p:nvPr/>
        </p:nvSpPr>
        <p:spPr>
          <a:xfrm>
            <a:off x="793790" y="2090499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Custeio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3">
            <a:extLst>
              <a:ext uri="{FF2B5EF4-FFF2-40B4-BE49-F238E27FC236}">
                <a16:creationId xmlns:a16="http://schemas.microsoft.com/office/drawing/2014/main" id="{11E4C699-6AFC-4404-A4C3-7A61130DFBDD}"/>
              </a:ext>
            </a:extLst>
          </p:cNvPr>
          <p:cNvSpPr/>
          <p:nvPr/>
        </p:nvSpPr>
        <p:spPr>
          <a:xfrm>
            <a:off x="7571780" y="2090499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Capital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C9B3E0A-9799-48B0-BD82-23B9BD7575B7}"/>
              </a:ext>
            </a:extLst>
          </p:cNvPr>
          <p:cNvGraphicFramePr/>
          <p:nvPr/>
        </p:nvGraphicFramePr>
        <p:xfrm>
          <a:off x="888833" y="2538664"/>
          <a:ext cx="5969166" cy="43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8A69C8A-EE92-46FD-9B20-736ADE7360FD}"/>
              </a:ext>
            </a:extLst>
          </p:cNvPr>
          <p:cNvGraphicFramePr/>
          <p:nvPr/>
        </p:nvGraphicFramePr>
        <p:xfrm>
          <a:off x="7772400" y="2538664"/>
          <a:ext cx="5969167" cy="43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39FE73-3189-4325-8656-852368B8605D}"/>
              </a:ext>
            </a:extLst>
          </p:cNvPr>
          <p:cNvSpPr txBox="1"/>
          <p:nvPr/>
        </p:nvSpPr>
        <p:spPr>
          <a:xfrm>
            <a:off x="3657600" y="3470429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88%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 Total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Distribuído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7303F-02C2-E895-E0D6-B42963C4195C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  <p:extLst>
      <p:ext uri="{BB962C8B-B14F-4D97-AF65-F5344CB8AC3E}">
        <p14:creationId xmlns:p14="http://schemas.microsoft.com/office/powerpoint/2010/main" val="354347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95393"/>
            <a:ext cx="86113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Execução dos Centros Acadêmicos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71148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Custeio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4123253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Os dados de execução orçamentária mostram a distribuição de recursos entre os diferentes centros acadêmicos.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71148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Capital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7599521" y="412325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execução de capital segue padrão similar ao custeio, com variações por centro.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7118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88% do Total Distribuído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DBA70-D5CD-CADF-5E20-700B9B963977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89032" y="752970"/>
            <a:ext cx="5940743" cy="641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Déficit Orçamentário 2024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1520325" y="1943534"/>
            <a:ext cx="461963" cy="461963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359" y="1982050"/>
            <a:ext cx="307896" cy="38492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87552" y="2014019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CPFL (São Carlos)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2187552" y="2458003"/>
            <a:ext cx="7039451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R$ 6.091.743,27 (36,82%) - Parcelamento em 12 vezes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520325" y="3197262"/>
            <a:ext cx="461963" cy="461963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359" y="3235778"/>
            <a:ext cx="307896" cy="3849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87552" y="3267747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SAAE (São Carlos)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2187552" y="3711731"/>
            <a:ext cx="7039451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R$ 3.187.884,15 (19,27%) - Em processo de negociação, não consolidado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1520325" y="4450990"/>
            <a:ext cx="461963" cy="461963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359" y="4489507"/>
            <a:ext cx="307896" cy="38492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187552" y="4521475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Contratos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2187552" y="4965459"/>
            <a:ext cx="7039451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R$ 5.142.095,49 (31,08%) - Referentes a novembro e dezembro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1520325" y="5704718"/>
            <a:ext cx="461963" cy="461963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359" y="5743235"/>
            <a:ext cx="307896" cy="38492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2187552" y="5775203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PASEP</a:t>
            </a:r>
            <a:endParaRPr lang="en-US" sz="2000" dirty="0"/>
          </a:p>
        </p:txBody>
      </p:sp>
      <p:sp>
        <p:nvSpPr>
          <p:cNvPr id="19" name="Text 12"/>
          <p:cNvSpPr/>
          <p:nvPr/>
        </p:nvSpPr>
        <p:spPr>
          <a:xfrm>
            <a:off x="2187552" y="6219187"/>
            <a:ext cx="7039451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R$ 1.535.307,30 (9,28%) - Contribuição obrigatória pendente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1520325" y="6778781"/>
            <a:ext cx="7706678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déficit total atinge </a:t>
            </a:r>
            <a:r>
              <a:rPr lang="en-US" sz="16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R$ 16.543.453,09</a:t>
            </a: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mas considerando a situação especial do SAAE (em negociação), o valor efetivo é de </a:t>
            </a:r>
            <a:r>
              <a:rPr lang="en-US" sz="16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R$ 13.355.568,94.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1F077-62C8-921C-CB76-EDDC22E24CAB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58972" y="479047"/>
            <a:ext cx="6834902" cy="561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Modelo de Liquidação de Recursos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628412" y="1414105"/>
            <a:ext cx="13373576" cy="4039553"/>
          </a:xfrm>
          <a:prstGeom prst="roundRect">
            <a:avLst>
              <a:gd name="adj" fmla="val 186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36032" y="1421725"/>
            <a:ext cx="13358336" cy="5176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815578" y="1536978"/>
            <a:ext cx="297668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Modelo Recursos Discricionários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158972" y="1536978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IFES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498556" y="1536978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UFSCar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838140" y="1536978"/>
            <a:ext cx="297668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Referência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36032" y="1939409"/>
            <a:ext cx="13358336" cy="8048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815578" y="2054662"/>
            <a:ext cx="2976682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Taxa Média de Liquidação Mensal (%)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158972" y="2054662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7,76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498556" y="2054662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10,57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838140" y="2054662"/>
            <a:ext cx="297668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8,33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36032" y="2744272"/>
            <a:ext cx="13358336" cy="8048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815578" y="2859524"/>
            <a:ext cx="2976682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Índice de Superávit ou Déficit em meses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158972" y="2859524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498556" y="2859524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-3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0838140" y="2859524"/>
            <a:ext cx="297668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636032" y="3549134"/>
            <a:ext cx="13358336" cy="8048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815578" y="3664387"/>
            <a:ext cx="2976682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Saldo Percentual do Orçamento Anual (%)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158972" y="3664387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6,88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498556" y="3664387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-26,88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10838140" y="3664387"/>
            <a:ext cx="297668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636032" y="4353997"/>
            <a:ext cx="13358336" cy="109204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815578" y="4469249"/>
            <a:ext cx="2976682" cy="86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Saldo Nominal Anual Orçamentário dos Recursos Orçamentários (milhões R$)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4158972" y="4469249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R$ 433,33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7498556" y="4469249"/>
            <a:ext cx="297287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-R$ 17,50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10838140" y="4469249"/>
            <a:ext cx="297668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</a:t>
            </a:r>
            <a:endParaRPr lang="en-US" sz="1400" dirty="0"/>
          </a:p>
        </p:txBody>
      </p:sp>
      <p:pic>
        <p:nvPicPr>
          <p:cNvPr id="2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2" y="5655588"/>
            <a:ext cx="448866" cy="448866"/>
          </a:xfrm>
          <a:prstGeom prst="rect">
            <a:avLst/>
          </a:prstGeom>
        </p:spPr>
      </p:pic>
      <p:sp>
        <p:nvSpPr>
          <p:cNvPr id="30" name="Text 27"/>
          <p:cNvSpPr/>
          <p:nvPr/>
        </p:nvSpPr>
        <p:spPr>
          <a:xfrm>
            <a:off x="628412" y="6284000"/>
            <a:ext cx="2552700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Taxa Média de Liquidação</a:t>
            </a:r>
            <a:endParaRPr lang="en-US" sz="1750" dirty="0"/>
          </a:p>
        </p:txBody>
      </p:sp>
      <p:sp>
        <p:nvSpPr>
          <p:cNvPr id="31" name="Text 28"/>
          <p:cNvSpPr/>
          <p:nvPr/>
        </p:nvSpPr>
        <p:spPr>
          <a:xfrm>
            <a:off x="628412" y="6672143"/>
            <a:ext cx="3175040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IFES: 7,76% | UFSCar: 10,57% | Referência: 8,33%</a:t>
            </a:r>
            <a:endParaRPr lang="en-US" sz="1400" dirty="0"/>
          </a:p>
        </p:txBody>
      </p:sp>
      <p:pic>
        <p:nvPicPr>
          <p:cNvPr id="3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84" y="5655588"/>
            <a:ext cx="448866" cy="448866"/>
          </a:xfrm>
          <a:prstGeom prst="rect">
            <a:avLst/>
          </a:prstGeom>
        </p:spPr>
      </p:pic>
      <p:sp>
        <p:nvSpPr>
          <p:cNvPr id="33" name="Text 29"/>
          <p:cNvSpPr/>
          <p:nvPr/>
        </p:nvSpPr>
        <p:spPr>
          <a:xfrm>
            <a:off x="4027884" y="6284000"/>
            <a:ext cx="2610326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Índice de Superávit/Déficit</a:t>
            </a:r>
            <a:endParaRPr lang="en-US" sz="1750" dirty="0"/>
          </a:p>
        </p:txBody>
      </p:sp>
      <p:sp>
        <p:nvSpPr>
          <p:cNvPr id="34" name="Text 30"/>
          <p:cNvSpPr/>
          <p:nvPr/>
        </p:nvSpPr>
        <p:spPr>
          <a:xfrm>
            <a:off x="4027884" y="6672143"/>
            <a:ext cx="3175040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IFES: +1 mês | UFSCar: -3 meses | Referência: 0</a:t>
            </a:r>
            <a:endParaRPr lang="en-US" sz="1400" dirty="0"/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357" y="5655588"/>
            <a:ext cx="448866" cy="448866"/>
          </a:xfrm>
          <a:prstGeom prst="rect">
            <a:avLst/>
          </a:prstGeom>
        </p:spPr>
      </p:pic>
      <p:sp>
        <p:nvSpPr>
          <p:cNvPr id="36" name="Text 31"/>
          <p:cNvSpPr/>
          <p:nvPr/>
        </p:nvSpPr>
        <p:spPr>
          <a:xfrm>
            <a:off x="7427357" y="6284000"/>
            <a:ext cx="2305050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Saldo Percentual Anual</a:t>
            </a:r>
            <a:endParaRPr lang="en-US" sz="1750" dirty="0"/>
          </a:p>
        </p:txBody>
      </p:sp>
      <p:sp>
        <p:nvSpPr>
          <p:cNvPr id="37" name="Text 32"/>
          <p:cNvSpPr/>
          <p:nvPr/>
        </p:nvSpPr>
        <p:spPr>
          <a:xfrm>
            <a:off x="7427357" y="6672143"/>
            <a:ext cx="3175040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IFES: +6,88% | UFSCar: -26,88% | Referência: 0%</a:t>
            </a:r>
            <a:endParaRPr lang="en-US" sz="1400" dirty="0"/>
          </a:p>
        </p:txBody>
      </p:sp>
      <p:pic>
        <p:nvPicPr>
          <p:cNvPr id="3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6829" y="5655588"/>
            <a:ext cx="448866" cy="448866"/>
          </a:xfrm>
          <a:prstGeom prst="rect">
            <a:avLst/>
          </a:prstGeom>
        </p:spPr>
      </p:pic>
      <p:sp>
        <p:nvSpPr>
          <p:cNvPr id="39" name="Text 33"/>
          <p:cNvSpPr/>
          <p:nvPr/>
        </p:nvSpPr>
        <p:spPr>
          <a:xfrm>
            <a:off x="10826829" y="6284000"/>
            <a:ext cx="2244685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Saldo Nominal Anual</a:t>
            </a:r>
            <a:endParaRPr lang="en-US" sz="1750" dirty="0"/>
          </a:p>
        </p:txBody>
      </p:sp>
      <p:sp>
        <p:nvSpPr>
          <p:cNvPr id="40" name="Text 34"/>
          <p:cNvSpPr/>
          <p:nvPr/>
        </p:nvSpPr>
        <p:spPr>
          <a:xfrm>
            <a:off x="10826829" y="6672143"/>
            <a:ext cx="3175159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IFES: +R$ 433,33 milhões | UFSCar: -R$ 17,50 milhões</a:t>
            </a:r>
            <a:endParaRPr lang="en-US" sz="1400" dirty="0"/>
          </a:p>
        </p:txBody>
      </p:sp>
      <p:sp>
        <p:nvSpPr>
          <p:cNvPr id="41" name="Text 35"/>
          <p:cNvSpPr/>
          <p:nvPr/>
        </p:nvSpPr>
        <p:spPr>
          <a:xfrm>
            <a:off x="628412" y="7448431"/>
            <a:ext cx="13373576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UFSCar apresenta uma taxa de liquidação superior à média das IFES e enfrenta um déficit significativo, equivalente a três meses de operação.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B5C88-7C7C-FBB6-34E4-8845E2B615AC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3374" y="508100"/>
            <a:ext cx="7532846" cy="484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Peça Orçamentária – </a:t>
            </a:r>
            <a:r>
              <a:rPr lang="en-US" sz="360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Recursos</a:t>
            </a: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360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Discricionários</a:t>
            </a: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360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UFSCar</a:t>
            </a: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– 2025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542806" y="1459825"/>
            <a:ext cx="13544788" cy="6104811"/>
          </a:xfrm>
          <a:prstGeom prst="roundRect">
            <a:avLst>
              <a:gd name="adj" fmla="val 106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50426" y="1467445"/>
            <a:ext cx="13529548" cy="4493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705683" y="1568053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Ação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091821" y="1568053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Descrição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474148" y="1568053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Custeio (R$)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0856476" y="1568053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%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50426" y="1916787"/>
            <a:ext cx="13529548" cy="4493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705683" y="2017395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20RK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091821" y="2017395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Funcionamento Livre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7474148" y="2017395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R$ 49.073.233,00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0856476" y="2017395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58,79%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50426" y="2366129"/>
            <a:ext cx="13529548" cy="4493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705683" y="2466737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4002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091821" y="2466737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Assistência Estudantil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474148" y="2466737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R$ 12.159.530,00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0856476" y="2466737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14,57%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550426" y="2815471"/>
            <a:ext cx="13529548" cy="4493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705683" y="2916079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20RK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091821" y="2916079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Recursos Próprios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474148" y="2916079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R$ 13.000.000,00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0856476" y="2916079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15,58%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550426" y="3264813"/>
            <a:ext cx="13529548" cy="4493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705683" y="3365421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20RK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4091821" y="3365421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PASEP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474148" y="3365421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R$ 3.350.000,00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0856476" y="3365421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4,01%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550426" y="3714155"/>
            <a:ext cx="13529548" cy="4493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705683" y="3814762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8282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4091821" y="3814762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Emenda – Ivan Valente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7474148" y="3814762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R$ 1.700.000,00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10856476" y="3814762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2,04%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550426" y="4163497"/>
            <a:ext cx="13529548" cy="69746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705683" y="4264104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20GK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4091821" y="4264104"/>
            <a:ext cx="3064669" cy="496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Fomento às Ações da Graduação, Pós graduação, Ensino, Pesquisa e Extensão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7474148" y="4264104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R$ 980.631,00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10856476" y="4264104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1,17%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550426" y="4860965"/>
            <a:ext cx="13529548" cy="4493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705683" y="4961573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4572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4091821" y="4961573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Capacitação</a:t>
            </a:r>
            <a:endParaRPr lang="en-US" sz="1200" dirty="0"/>
          </a:p>
        </p:txBody>
      </p:sp>
      <p:sp>
        <p:nvSpPr>
          <p:cNvPr id="42" name="Text 40"/>
          <p:cNvSpPr/>
          <p:nvPr/>
        </p:nvSpPr>
        <p:spPr>
          <a:xfrm>
            <a:off x="7474148" y="4961573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R$ 229.201,00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10856476" y="4961573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0,27%</a:t>
            </a:r>
            <a:endParaRPr lang="en-US" sz="1200" dirty="0"/>
          </a:p>
        </p:txBody>
      </p:sp>
      <p:sp>
        <p:nvSpPr>
          <p:cNvPr id="44" name="Shape 42"/>
          <p:cNvSpPr/>
          <p:nvPr/>
        </p:nvSpPr>
        <p:spPr>
          <a:xfrm>
            <a:off x="550426" y="5310307"/>
            <a:ext cx="13529548" cy="4493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705683" y="5410914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00PW / 00UU</a:t>
            </a:r>
            <a:endParaRPr lang="en-US" sz="1200" dirty="0"/>
          </a:p>
        </p:txBody>
      </p:sp>
      <p:sp>
        <p:nvSpPr>
          <p:cNvPr id="46" name="Text 44"/>
          <p:cNvSpPr/>
          <p:nvPr/>
        </p:nvSpPr>
        <p:spPr>
          <a:xfrm>
            <a:off x="4091821" y="5410914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Contribuições Nacionais e Internacionais</a:t>
            </a:r>
            <a:endParaRPr lang="en-US" sz="1200" dirty="0"/>
          </a:p>
        </p:txBody>
      </p:sp>
      <p:sp>
        <p:nvSpPr>
          <p:cNvPr id="47" name="Text 45"/>
          <p:cNvSpPr/>
          <p:nvPr/>
        </p:nvSpPr>
        <p:spPr>
          <a:xfrm>
            <a:off x="7474148" y="5410914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R$ 99.300,00</a:t>
            </a:r>
            <a:endParaRPr lang="en-US" sz="1200" dirty="0"/>
          </a:p>
        </p:txBody>
      </p:sp>
      <p:sp>
        <p:nvSpPr>
          <p:cNvPr id="48" name="Text 46"/>
          <p:cNvSpPr/>
          <p:nvPr/>
        </p:nvSpPr>
        <p:spPr>
          <a:xfrm>
            <a:off x="10856476" y="5410914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0,12%</a:t>
            </a:r>
            <a:endParaRPr lang="en-US" sz="1200" dirty="0"/>
          </a:p>
        </p:txBody>
      </p:sp>
      <p:sp>
        <p:nvSpPr>
          <p:cNvPr id="49" name="Shape 47"/>
          <p:cNvSpPr/>
          <p:nvPr/>
        </p:nvSpPr>
        <p:spPr>
          <a:xfrm>
            <a:off x="550426" y="5759648"/>
            <a:ext cx="13529548" cy="4493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705683" y="5860256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21GS</a:t>
            </a:r>
            <a:endParaRPr lang="en-US" sz="1200" dirty="0"/>
          </a:p>
        </p:txBody>
      </p:sp>
      <p:sp>
        <p:nvSpPr>
          <p:cNvPr id="51" name="Text 49"/>
          <p:cNvSpPr/>
          <p:nvPr/>
        </p:nvSpPr>
        <p:spPr>
          <a:xfrm>
            <a:off x="4091821" y="5860256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Internacionalização</a:t>
            </a:r>
            <a:endParaRPr lang="en-US" sz="1200" dirty="0"/>
          </a:p>
        </p:txBody>
      </p:sp>
      <p:sp>
        <p:nvSpPr>
          <p:cNvPr id="52" name="Text 50"/>
          <p:cNvSpPr/>
          <p:nvPr/>
        </p:nvSpPr>
        <p:spPr>
          <a:xfrm>
            <a:off x="7474148" y="5860256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R$ 54.882,00</a:t>
            </a:r>
            <a:endParaRPr lang="en-US" sz="1200" dirty="0"/>
          </a:p>
        </p:txBody>
      </p:sp>
      <p:sp>
        <p:nvSpPr>
          <p:cNvPr id="53" name="Text 51"/>
          <p:cNvSpPr/>
          <p:nvPr/>
        </p:nvSpPr>
        <p:spPr>
          <a:xfrm>
            <a:off x="10856476" y="5860256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0,07%</a:t>
            </a:r>
            <a:endParaRPr lang="en-US" sz="1200" dirty="0"/>
          </a:p>
        </p:txBody>
      </p:sp>
      <p:sp>
        <p:nvSpPr>
          <p:cNvPr id="54" name="Shape 52"/>
          <p:cNvSpPr/>
          <p:nvPr/>
        </p:nvSpPr>
        <p:spPr>
          <a:xfrm>
            <a:off x="550426" y="6208990"/>
            <a:ext cx="13529548" cy="4493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5" name="Text 53"/>
          <p:cNvSpPr/>
          <p:nvPr/>
        </p:nvSpPr>
        <p:spPr>
          <a:xfrm>
            <a:off x="705683" y="6309598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21D7</a:t>
            </a:r>
            <a:endParaRPr lang="en-US" sz="1200" dirty="0"/>
          </a:p>
        </p:txBody>
      </p:sp>
      <p:sp>
        <p:nvSpPr>
          <p:cNvPr id="56" name="Text 54"/>
          <p:cNvSpPr/>
          <p:nvPr/>
        </p:nvSpPr>
        <p:spPr>
          <a:xfrm>
            <a:off x="4091821" y="6309598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Apoio à Educação a Distância</a:t>
            </a:r>
            <a:endParaRPr lang="en-US" sz="1200" dirty="0"/>
          </a:p>
        </p:txBody>
      </p:sp>
      <p:sp>
        <p:nvSpPr>
          <p:cNvPr id="57" name="Text 55"/>
          <p:cNvSpPr/>
          <p:nvPr/>
        </p:nvSpPr>
        <p:spPr>
          <a:xfrm>
            <a:off x="7474148" y="6309598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R$ 19.940,00</a:t>
            </a:r>
            <a:endParaRPr lang="en-US" sz="1200" dirty="0"/>
          </a:p>
        </p:txBody>
      </p:sp>
      <p:sp>
        <p:nvSpPr>
          <p:cNvPr id="58" name="Text 56"/>
          <p:cNvSpPr/>
          <p:nvPr/>
        </p:nvSpPr>
        <p:spPr>
          <a:xfrm>
            <a:off x="10856476" y="6309598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0,02%</a:t>
            </a:r>
            <a:endParaRPr lang="en-US" sz="1200" dirty="0"/>
          </a:p>
        </p:txBody>
      </p:sp>
      <p:sp>
        <p:nvSpPr>
          <p:cNvPr id="59" name="Shape 57"/>
          <p:cNvSpPr/>
          <p:nvPr/>
        </p:nvSpPr>
        <p:spPr>
          <a:xfrm>
            <a:off x="550426" y="6658332"/>
            <a:ext cx="13529548" cy="4493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705683" y="6758940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endParaRPr lang="en-US" sz="1200" dirty="0"/>
          </a:p>
        </p:txBody>
      </p:sp>
      <p:sp>
        <p:nvSpPr>
          <p:cNvPr id="61" name="Text 59"/>
          <p:cNvSpPr/>
          <p:nvPr/>
        </p:nvSpPr>
        <p:spPr>
          <a:xfrm>
            <a:off x="4091821" y="6758940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Suplementação</a:t>
            </a:r>
            <a:endParaRPr lang="en-US" sz="1200" dirty="0"/>
          </a:p>
        </p:txBody>
      </p:sp>
      <p:sp>
        <p:nvSpPr>
          <p:cNvPr id="62" name="Text 60"/>
          <p:cNvSpPr/>
          <p:nvPr/>
        </p:nvSpPr>
        <p:spPr>
          <a:xfrm>
            <a:off x="7474148" y="6758940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2.800.000,00</a:t>
            </a:r>
            <a:endParaRPr lang="en-US" sz="1200" dirty="0"/>
          </a:p>
        </p:txBody>
      </p:sp>
      <p:sp>
        <p:nvSpPr>
          <p:cNvPr id="63" name="Text 61"/>
          <p:cNvSpPr/>
          <p:nvPr/>
        </p:nvSpPr>
        <p:spPr>
          <a:xfrm>
            <a:off x="10856476" y="6758940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3,35%</a:t>
            </a:r>
            <a:endParaRPr lang="en-US" sz="1200" dirty="0"/>
          </a:p>
        </p:txBody>
      </p:sp>
      <p:sp>
        <p:nvSpPr>
          <p:cNvPr id="64" name="Shape 62"/>
          <p:cNvSpPr/>
          <p:nvPr/>
        </p:nvSpPr>
        <p:spPr>
          <a:xfrm>
            <a:off x="550426" y="7107674"/>
            <a:ext cx="13529548" cy="4493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5" name="Text 63"/>
          <p:cNvSpPr/>
          <p:nvPr/>
        </p:nvSpPr>
        <p:spPr>
          <a:xfrm>
            <a:off x="705683" y="7208282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Total</a:t>
            </a:r>
            <a:endParaRPr lang="en-US" sz="1200" dirty="0"/>
          </a:p>
        </p:txBody>
      </p:sp>
      <p:sp>
        <p:nvSpPr>
          <p:cNvPr id="66" name="Text 64"/>
          <p:cNvSpPr/>
          <p:nvPr/>
        </p:nvSpPr>
        <p:spPr>
          <a:xfrm>
            <a:off x="4091821" y="7208282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Total</a:t>
            </a:r>
            <a:endParaRPr lang="en-US" sz="1200" dirty="0"/>
          </a:p>
        </p:txBody>
      </p:sp>
      <p:sp>
        <p:nvSpPr>
          <p:cNvPr id="67" name="Text 65"/>
          <p:cNvSpPr/>
          <p:nvPr/>
        </p:nvSpPr>
        <p:spPr>
          <a:xfrm>
            <a:off x="7474148" y="7208282"/>
            <a:ext cx="306466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R$ 83.466.717,00</a:t>
            </a:r>
            <a:endParaRPr lang="en-US" sz="1200" dirty="0"/>
          </a:p>
        </p:txBody>
      </p:sp>
      <p:sp>
        <p:nvSpPr>
          <p:cNvPr id="68" name="Text 66"/>
          <p:cNvSpPr/>
          <p:nvPr/>
        </p:nvSpPr>
        <p:spPr>
          <a:xfrm>
            <a:off x="10856476" y="7208282"/>
            <a:ext cx="3068479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100,00%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09209" y="422136"/>
            <a:ext cx="9691211" cy="644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Dimensões Institucionais das Ações - 2025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1719195" y="2413278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Passivos Anteriores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21044" y="2859167"/>
            <a:ext cx="3976330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13,73% do orçamento, </a:t>
            </a:r>
            <a:r>
              <a:rPr lang="en-US" sz="16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referente</a:t>
            </a: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 compromissos de exercícios anteriores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99" y="1889760"/>
            <a:ext cx="4615220" cy="46152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53114" y="3054906"/>
            <a:ext cx="30861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8101966" y="1479555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Assistência Estudantil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042155" y="1839521"/>
            <a:ext cx="3976449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25,37% do orçamento, abrangendo bolsas, restaurante universitário e apoios diversos</a:t>
            </a:r>
            <a:endParaRPr lang="en-US" sz="16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699" y="1889760"/>
            <a:ext cx="4615220" cy="46152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259054" y="2468166"/>
            <a:ext cx="30861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9234012" y="3242739"/>
            <a:ext cx="2892266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Administrativas e Pessoal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9496565" y="3639337"/>
            <a:ext cx="3873341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7,24% do orçamento, incluindo PASEP, capacitação e despesas institucionais</a:t>
            </a:r>
            <a:endParaRPr lang="en-US" sz="16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699" y="1889760"/>
            <a:ext cx="4615220" cy="46152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375265" y="4004429"/>
            <a:ext cx="30861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0"/>
          <p:cNvSpPr/>
          <p:nvPr/>
        </p:nvSpPr>
        <p:spPr>
          <a:xfrm>
            <a:off x="9391055" y="4755800"/>
            <a:ext cx="3923586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Apoio Acadêmico e 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8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Administrativo</a:t>
            </a:r>
            <a:endParaRPr lang="en-US" sz="2800" dirty="0"/>
          </a:p>
        </p:txBody>
      </p:sp>
      <p:sp>
        <p:nvSpPr>
          <p:cNvPr id="16" name="Text 11"/>
          <p:cNvSpPr/>
          <p:nvPr/>
        </p:nvSpPr>
        <p:spPr>
          <a:xfrm>
            <a:off x="9648454" y="5400313"/>
            <a:ext cx="3976449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47,07% do orçamento, incluindo contratos de infraestrutura, energia, TI e transporte</a:t>
            </a:r>
            <a:endParaRPr lang="en-US" sz="16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699" y="1889760"/>
            <a:ext cx="4615220" cy="461522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59054" y="5540693"/>
            <a:ext cx="30861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3"/>
          <p:cNvSpPr/>
          <p:nvPr/>
        </p:nvSpPr>
        <p:spPr>
          <a:xfrm>
            <a:off x="1719195" y="4710589"/>
            <a:ext cx="257817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Ações Acadêmicas</a:t>
            </a:r>
            <a:endParaRPr lang="en-US" sz="2800" dirty="0"/>
          </a:p>
        </p:txBody>
      </p:sp>
      <p:sp>
        <p:nvSpPr>
          <p:cNvPr id="20" name="Text 14"/>
          <p:cNvSpPr/>
          <p:nvPr/>
        </p:nvSpPr>
        <p:spPr>
          <a:xfrm>
            <a:off x="321044" y="5156478"/>
            <a:ext cx="3976330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6,59% do orçamento, </a:t>
            </a:r>
            <a:r>
              <a:rPr lang="en-US" sz="16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destinado</a:t>
            </a: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às</a:t>
            </a: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atividades de ensino, pesquisa, extensão e internacionalização</a:t>
            </a:r>
            <a:endParaRPr lang="en-US" sz="16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699" y="1889760"/>
            <a:ext cx="4615220" cy="461522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453114" y="4953953"/>
            <a:ext cx="30861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5</a:t>
            </a:r>
            <a:endParaRPr lang="en-US" sz="2400" dirty="0"/>
          </a:p>
        </p:txBody>
      </p:sp>
      <p:sp>
        <p:nvSpPr>
          <p:cNvPr id="23" name="Text 16"/>
          <p:cNvSpPr/>
          <p:nvPr/>
        </p:nvSpPr>
        <p:spPr>
          <a:xfrm>
            <a:off x="721876" y="6862173"/>
            <a:ext cx="13186648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Comparando com 2024, observa-se um aumento na proporção destinada ao Apoio Acadêmico e Administrativo (de 45,08% para 47,07%) e aos Passivos Anteriores (de 8,18% para 13,73%), com redução na Assistência Estudantil (de 34,52% para 25,37%).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F8679B-889E-9C91-5D3F-BC80A669A91A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6885F333-3B61-4BCD-A74C-D6E1E48745C1}"/>
              </a:ext>
            </a:extLst>
          </p:cNvPr>
          <p:cNvSpPr/>
          <p:nvPr/>
        </p:nvSpPr>
        <p:spPr>
          <a:xfrm>
            <a:off x="801410" y="546973"/>
            <a:ext cx="12717673" cy="1293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50"/>
              </a:lnSpc>
            </a:pPr>
            <a:r>
              <a:rPr lang="pt-BR" sz="405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Planejamento por Ações Orçamentárias – UFSCar 2025</a:t>
            </a:r>
            <a:endParaRPr lang="en-US" sz="4050" dirty="0">
              <a:solidFill>
                <a:srgbClr val="272D45"/>
              </a:solidFill>
              <a:latin typeface="Kanit Light" pitchFamily="34" charset="0"/>
              <a:cs typeface="Kanit Light" pitchFamily="34" charset="-12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48D089E-FFC6-84BB-071B-E18E8D1A9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3572"/>
              </p:ext>
            </p:extLst>
          </p:nvPr>
        </p:nvGraphicFramePr>
        <p:xfrm>
          <a:off x="801411" y="1470143"/>
          <a:ext cx="12717672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224">
                  <a:extLst>
                    <a:ext uri="{9D8B030D-6E8A-4147-A177-3AD203B41FA5}">
                      <a16:colId xmlns:a16="http://schemas.microsoft.com/office/drawing/2014/main" val="1104892847"/>
                    </a:ext>
                  </a:extLst>
                </a:gridCol>
                <a:gridCol w="5357706">
                  <a:extLst>
                    <a:ext uri="{9D8B030D-6E8A-4147-A177-3AD203B41FA5}">
                      <a16:colId xmlns:a16="http://schemas.microsoft.com/office/drawing/2014/main" val="3137627563"/>
                    </a:ext>
                  </a:extLst>
                </a:gridCol>
                <a:gridCol w="2212591">
                  <a:extLst>
                    <a:ext uri="{9D8B030D-6E8A-4147-A177-3AD203B41FA5}">
                      <a16:colId xmlns:a16="http://schemas.microsoft.com/office/drawing/2014/main" val="2913233336"/>
                    </a:ext>
                  </a:extLst>
                </a:gridCol>
                <a:gridCol w="2212591">
                  <a:extLst>
                    <a:ext uri="{9D8B030D-6E8A-4147-A177-3AD203B41FA5}">
                      <a16:colId xmlns:a16="http://schemas.microsoft.com/office/drawing/2014/main" val="179119665"/>
                    </a:ext>
                  </a:extLst>
                </a:gridCol>
                <a:gridCol w="1420560">
                  <a:extLst>
                    <a:ext uri="{9D8B030D-6E8A-4147-A177-3AD203B41FA5}">
                      <a16:colId xmlns:a16="http://schemas.microsoft.com/office/drawing/2014/main" val="4157299180"/>
                    </a:ext>
                  </a:extLst>
                </a:gridCol>
              </a:tblGrid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Código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Descrição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Custeio anual (R$)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Custeio Mensal (R$)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0182408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20RK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Grandes Contratos de Infraestrutura e Manutenção dos 4 campi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R$ 32.416.499,28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R$ 2.701.374,94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33,32%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9561075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4002 / 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Assistência Estudantil (PNAES, RU, PROACE, dentre outros)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R$ 24.680.571,74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R$ 2.056.714,31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25,37%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641327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Passivos Exercício Anterior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R$ 13.355.568,94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R$ 1.112.964,08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13,73%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80398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Energia Elétrica e Água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R$ 8.501.000,00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R$ 708.416,67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8,74%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250306"/>
                  </a:ext>
                </a:extLst>
              </a:tr>
              <a:tr h="5362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20GK / 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Atividades Acadêmicas de Graduação, Pesquisa, Extensão e Inovação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R$ 6.353.920,22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R$ 529.493,35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6,53%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023585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PASEP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R$ 3.350.000,00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R$ 279.166,67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3,44%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4554616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Tecnologia de Informação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R$ 2.880.000,00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R$ 240.000,00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2,96%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632878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4572 / 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Pessoal e Capacitação de Servidores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R$ 2.380.000,00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R$ 198.333,33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2,45%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565010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Transporte e Deslocamento Comunitário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R$ 1.879.440,00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R$ 156.620,00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1,93%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549961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20RK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Despesas Administrativas e institucionais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R$ 1.317.796,08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R$ 109.816,34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1,35%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263392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00PW / 00UU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Contribuições Nacionais e Internacionais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R$ 99.300,00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R$ 8.275,00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0,10%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0420352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21GS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Internacionalização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R$ 54.882,00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R$ 4.573,50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0,06%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845744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21D7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Apoio à Educação a Distância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R$ 19.940,00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R$ 1.661,67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0,02%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720200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endParaRPr lang="pt-B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Total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R$ 97.288.918,26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>
                          <a:effectLst/>
                        </a:rPr>
                        <a:t>R$ 8.107.409,86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dirty="0">
                          <a:effectLst/>
                        </a:rPr>
                        <a:t>100,00%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642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287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787" y="609600"/>
            <a:ext cx="11302246" cy="690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Consolidação por Ações Orçamentárias - 2025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73787" y="1742480"/>
            <a:ext cx="6430923" cy="2350175"/>
          </a:xfrm>
          <a:prstGeom prst="roundRect">
            <a:avLst>
              <a:gd name="adj" fmla="val 395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02387" y="1971080"/>
            <a:ext cx="3444002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Infraestrutura e Manutenção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1002387" y="2449116"/>
            <a:ext cx="5973723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R$ 32.416.499,28 (33,32%) - Maior parcela do orçamento, destinada aos contratos de vigilância, limpeza, manutenção predial e outros serviços essenciais para o funcionamento dos quatro campi.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425690" y="1742480"/>
            <a:ext cx="6430923" cy="2350175"/>
          </a:xfrm>
          <a:prstGeom prst="roundRect">
            <a:avLst>
              <a:gd name="adj" fmla="val 395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54290" y="1971080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Assistência Estudantil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654290" y="2449116"/>
            <a:ext cx="5973723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R$ 24.680.571,74 (25,37%) - Segunda maior parcela, incluindo bolsas de graduação (PNAES), subsídio ao restaurante universitário e outros apoios aos estudantes.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73787" y="4313634"/>
            <a:ext cx="6430923" cy="2350175"/>
          </a:xfrm>
          <a:prstGeom prst="roundRect">
            <a:avLst>
              <a:gd name="adj" fmla="val 395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02387" y="4542234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Passivos Anteriores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1002387" y="5020270"/>
            <a:ext cx="5973723" cy="1061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R$ 13.355.568,94 (13,73%) - Recursos destinados ao pagamento de dívidas de exercícios anteriores, principalmente com fornecedores de energia e água.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425690" y="4313634"/>
            <a:ext cx="6430923" cy="2350175"/>
          </a:xfrm>
          <a:prstGeom prst="roundRect">
            <a:avLst>
              <a:gd name="adj" fmla="val 395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54290" y="4542234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Demais Despesas</a:t>
            </a:r>
            <a:endParaRPr lang="en-US" sz="2150" dirty="0"/>
          </a:p>
        </p:txBody>
      </p:sp>
      <p:sp>
        <p:nvSpPr>
          <p:cNvPr id="14" name="Text 12"/>
          <p:cNvSpPr/>
          <p:nvPr/>
        </p:nvSpPr>
        <p:spPr>
          <a:xfrm>
            <a:off x="7654290" y="5020270"/>
            <a:ext cx="5973723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R$ 26.836.278,30 (27,58%) - Inclui energia e água (8,74%), atividades acadêmicas (6,53%), PASEP (3,44%), tecnologia da informação (2,96%) e outras despesas essenciais.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773787" y="6912531"/>
            <a:ext cx="13082826" cy="707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planejamento orçamentário para 2025 totaliza R$ 97.288.918,26, superando em R$ 13.822.201,26 a previsão da LOA, o que indica a necessidade de suplementações orçamentárias ou ajustes nas despesas ao longo do exercício.</a:t>
            </a:r>
            <a:endParaRPr lang="en-US" sz="1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7D891-17AC-A7EF-AD4A-BB876896C245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56644" y="382965"/>
            <a:ext cx="6817043" cy="585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Cenário Orçamentário 2021-2025</a:t>
            </a:r>
            <a:endParaRPr lang="en-US" sz="3650" b="1" dirty="0"/>
          </a:p>
        </p:txBody>
      </p:sp>
      <p:sp>
        <p:nvSpPr>
          <p:cNvPr id="3" name="Shape 1"/>
          <p:cNvSpPr/>
          <p:nvPr/>
        </p:nvSpPr>
        <p:spPr>
          <a:xfrm>
            <a:off x="7303770" y="1516023"/>
            <a:ext cx="22860" cy="6157674"/>
          </a:xfrm>
          <a:prstGeom prst="roundRect">
            <a:avLst>
              <a:gd name="adj" fmla="val 344292"/>
            </a:avLst>
          </a:prstGeom>
          <a:solidFill>
            <a:srgbClr val="C5D2CF"/>
          </a:solidFill>
          <a:ln/>
        </p:spPr>
      </p:sp>
      <p:sp>
        <p:nvSpPr>
          <p:cNvPr id="4" name="Shape 2"/>
          <p:cNvSpPr/>
          <p:nvPr/>
        </p:nvSpPr>
        <p:spPr>
          <a:xfrm>
            <a:off x="6565166" y="1715333"/>
            <a:ext cx="562094" cy="22860"/>
          </a:xfrm>
          <a:prstGeom prst="roundRect">
            <a:avLst>
              <a:gd name="adj" fmla="val 344292"/>
            </a:avLst>
          </a:prstGeom>
          <a:solidFill>
            <a:srgbClr val="C5D2CF"/>
          </a:solidFill>
          <a:ln/>
        </p:spPr>
      </p:sp>
      <p:sp>
        <p:nvSpPr>
          <p:cNvPr id="5" name="Shape 3"/>
          <p:cNvSpPr/>
          <p:nvPr/>
        </p:nvSpPr>
        <p:spPr>
          <a:xfrm>
            <a:off x="7104400" y="1516023"/>
            <a:ext cx="421600" cy="42160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74647" y="1551087"/>
            <a:ext cx="280988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4035981" y="1580436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2021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55796" y="1985486"/>
            <a:ext cx="5722501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Período pandêmico com perda de 15% da capacidade de custeio. </a:t>
            </a:r>
            <a:r>
              <a:rPr lang="en-US" sz="1450" u="sng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UFSCar registrou um dos menores RAPs entre as IFES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7503140" y="2839522"/>
            <a:ext cx="562094" cy="22860"/>
          </a:xfrm>
          <a:prstGeom prst="roundRect">
            <a:avLst>
              <a:gd name="adj" fmla="val 344292"/>
            </a:avLst>
          </a:prstGeom>
          <a:solidFill>
            <a:srgbClr val="C5D2CF"/>
          </a:solidFill>
          <a:ln/>
        </p:spPr>
      </p:sp>
      <p:sp>
        <p:nvSpPr>
          <p:cNvPr id="10" name="Shape 8"/>
          <p:cNvSpPr/>
          <p:nvPr/>
        </p:nvSpPr>
        <p:spPr>
          <a:xfrm>
            <a:off x="7104400" y="2640211"/>
            <a:ext cx="421600" cy="42160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74647" y="2675275"/>
            <a:ext cx="280988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8252103" y="2704624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2022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8252103" y="3109674"/>
            <a:ext cx="5722501" cy="1199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LOA com valores nominais decrescentes e déficit de 14 milhões. Implementação de replanejamento orçamentário com ajustes periódicos, dadas as incertezas e cortes no período. </a:t>
            </a:r>
            <a:r>
              <a:rPr lang="en-US" sz="1450" u="sng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Dívida menor que os cortes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450" dirty="0"/>
          </a:p>
        </p:txBody>
      </p:sp>
      <p:sp>
        <p:nvSpPr>
          <p:cNvPr id="14" name="Shape 12"/>
          <p:cNvSpPr/>
          <p:nvPr/>
        </p:nvSpPr>
        <p:spPr>
          <a:xfrm>
            <a:off x="6565166" y="3861197"/>
            <a:ext cx="562094" cy="22860"/>
          </a:xfrm>
          <a:prstGeom prst="roundRect">
            <a:avLst>
              <a:gd name="adj" fmla="val 344292"/>
            </a:avLst>
          </a:prstGeom>
          <a:solidFill>
            <a:srgbClr val="C5D2CF"/>
          </a:solidFill>
          <a:ln/>
        </p:spPr>
      </p:sp>
      <p:sp>
        <p:nvSpPr>
          <p:cNvPr id="15" name="Shape 13"/>
          <p:cNvSpPr/>
          <p:nvPr/>
        </p:nvSpPr>
        <p:spPr>
          <a:xfrm>
            <a:off x="7104400" y="3661886"/>
            <a:ext cx="421600" cy="42160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74647" y="3696950"/>
            <a:ext cx="280988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4035981" y="3726299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2023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55796" y="4131350"/>
            <a:ext cx="5722501" cy="1199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Elaboração do modelo de Levantamento, (Re)Planejamento, Controle e Execução Orçamentária. Dívida de 1,5 mês de funcionamento (mesmo com suplementações, trocas orçamentárias e emendas).</a:t>
            </a:r>
            <a:endParaRPr lang="en-US" sz="1450" dirty="0"/>
          </a:p>
        </p:txBody>
      </p:sp>
      <p:sp>
        <p:nvSpPr>
          <p:cNvPr id="19" name="Shape 17"/>
          <p:cNvSpPr/>
          <p:nvPr/>
        </p:nvSpPr>
        <p:spPr>
          <a:xfrm>
            <a:off x="7503140" y="4882872"/>
            <a:ext cx="562094" cy="22860"/>
          </a:xfrm>
          <a:prstGeom prst="roundRect">
            <a:avLst>
              <a:gd name="adj" fmla="val 344292"/>
            </a:avLst>
          </a:prstGeom>
          <a:solidFill>
            <a:srgbClr val="C5D2CF"/>
          </a:solidFill>
          <a:ln/>
        </p:spPr>
      </p:sp>
      <p:sp>
        <p:nvSpPr>
          <p:cNvPr id="20" name="Shape 18"/>
          <p:cNvSpPr/>
          <p:nvPr/>
        </p:nvSpPr>
        <p:spPr>
          <a:xfrm>
            <a:off x="7104400" y="4683562"/>
            <a:ext cx="421600" cy="42160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74647" y="4718625"/>
            <a:ext cx="280988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8252103" y="4747974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2024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8252103" y="5153025"/>
            <a:ext cx="5722501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Perda nominal do </a:t>
            </a:r>
            <a:r>
              <a:rPr lang="en-US" sz="14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orçamento de </a:t>
            </a:r>
            <a:r>
              <a:rPr lang="en-US" sz="1450" b="1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funcionamento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remanejado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para o PNAES) e redução na capacidade de trocas e capital (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recursos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destinados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via novo PAC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consolidação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). Déficit menor que o planejado.</a:t>
            </a:r>
            <a:endParaRPr lang="en-US" sz="1450" dirty="0"/>
          </a:p>
        </p:txBody>
      </p:sp>
      <p:sp>
        <p:nvSpPr>
          <p:cNvPr id="24" name="Shape 22"/>
          <p:cNvSpPr/>
          <p:nvPr/>
        </p:nvSpPr>
        <p:spPr>
          <a:xfrm>
            <a:off x="6565166" y="5904548"/>
            <a:ext cx="562094" cy="22860"/>
          </a:xfrm>
          <a:prstGeom prst="roundRect">
            <a:avLst>
              <a:gd name="adj" fmla="val 344292"/>
            </a:avLst>
          </a:prstGeom>
          <a:solidFill>
            <a:srgbClr val="C5D2CF"/>
          </a:solidFill>
          <a:ln/>
        </p:spPr>
      </p:sp>
      <p:sp>
        <p:nvSpPr>
          <p:cNvPr id="25" name="Shape 23"/>
          <p:cNvSpPr/>
          <p:nvPr/>
        </p:nvSpPr>
        <p:spPr>
          <a:xfrm>
            <a:off x="7104400" y="5705237"/>
            <a:ext cx="421600" cy="42160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74647" y="5740301"/>
            <a:ext cx="280988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5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4035981" y="5769650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2025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655796" y="6174700"/>
            <a:ext cx="5722501" cy="1498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Cortes de 5,3% na LOA em relação à PLOA. Perdas nominais de 4% e previsão de contingenciamentos em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três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fases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(1/18: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novembro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).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Descontigenciamento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suplementação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(27/05) e retomada dos valores da PLOA.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Dois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acenos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: PL para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previsibilidade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orçamentária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+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mobilização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do FNDCT.</a:t>
            </a:r>
            <a:endParaRPr lang="en-US" sz="14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D77DA3-4FD7-ACF6-9416-EF2B79578FE6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73291" y="516295"/>
            <a:ext cx="11157228" cy="672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Contratos de Infraestrutura e Manutenção 2025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007394" y="2356723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Vigilância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52713" y="2821662"/>
            <a:ext cx="3943112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R$ 7.680.000,00 (23,69%)</a:t>
            </a:r>
            <a:endParaRPr lang="en-US" sz="16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65" y="1693545"/>
            <a:ext cx="4593669" cy="459366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853589" y="2844165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9934575" y="1947148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Limpeza Predial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9934575" y="2412087"/>
            <a:ext cx="3943112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R$ 9.864.000,00 (30,43%)</a:t>
            </a:r>
            <a:endParaRPr lang="en-US" sz="16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365" y="1693545"/>
            <a:ext cx="4593669" cy="459366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651075" y="2260163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10042088" y="3585805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Manutenção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10042088" y="4050744"/>
            <a:ext cx="3835598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R$ 4.536.000,00 (13,99%)</a:t>
            </a:r>
            <a:endParaRPr lang="en-US" sz="16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365" y="1693545"/>
            <a:ext cx="4593669" cy="459366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762048" y="3789283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9934575" y="5224582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Áreas Verdes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9934575" y="5689521"/>
            <a:ext cx="3943112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R$ 1.992.000,00 (6,15%)</a:t>
            </a:r>
            <a:endParaRPr lang="en-US" sz="16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65" y="1693545"/>
            <a:ext cx="4593669" cy="459366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51075" y="5318284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500" dirty="0"/>
          </a:p>
        </p:txBody>
      </p:sp>
      <p:sp>
        <p:nvSpPr>
          <p:cNvPr id="19" name="Text 13"/>
          <p:cNvSpPr/>
          <p:nvPr/>
        </p:nvSpPr>
        <p:spPr>
          <a:xfrm>
            <a:off x="2007394" y="4814888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Outros Serviços</a:t>
            </a:r>
            <a:endParaRPr lang="en-US" sz="2100" dirty="0"/>
          </a:p>
        </p:txBody>
      </p:sp>
      <p:sp>
        <p:nvSpPr>
          <p:cNvPr id="20" name="Text 14"/>
          <p:cNvSpPr/>
          <p:nvPr/>
        </p:nvSpPr>
        <p:spPr>
          <a:xfrm>
            <a:off x="752713" y="5279827"/>
            <a:ext cx="3943112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R$ 8.344.499,28 (25,74%)</a:t>
            </a:r>
            <a:endParaRPr lang="en-US" sz="16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365" y="1693545"/>
            <a:ext cx="4593669" cy="4593669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853589" y="4734282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5</a:t>
            </a:r>
            <a:endParaRPr lang="en-US" sz="2500" dirty="0"/>
          </a:p>
        </p:txBody>
      </p:sp>
      <p:sp>
        <p:nvSpPr>
          <p:cNvPr id="23" name="Text 16"/>
          <p:cNvSpPr/>
          <p:nvPr/>
        </p:nvSpPr>
        <p:spPr>
          <a:xfrm>
            <a:off x="752713" y="6529149"/>
            <a:ext cx="13124974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planejamento dos contratos de infraestrutura e manutenção para 2025 prevê um aumento significativo em relação a 2024. A vigilância representará 23,69% do total, enquanto a limpeza predial corresponderá a 30,43%. Os serviços de manutenção consumirão 13,99% dos recursos, e a manutenção de áreas verdes, 6,15%. Outros serviços, incluindo portaria, zeladoria e repactuações contratuais, corresponderão a 25,74% do total.</a:t>
            </a:r>
            <a:endParaRPr lang="en-US" sz="16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79580" y="862905"/>
            <a:ext cx="108712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Assistência Estudantil - Planejamento 2025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80404"/>
            <a:ext cx="445448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Bolsas de Graduação (PNAES)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2932509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R$ 12.159.530,00 (49,27%) - Recursos destinados a bolsas para estudantes em situação de vulnerabilidade socioeconômica, fundamentais para garantir a permanência e o sucesso acadêmico.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88193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Estes recursos são provenientes diretamente do Plano Nacional de Assistência Estudantil, com dotação específica na Lei Orçamentária Anual.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2280404"/>
            <a:ext cx="5650111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Subsídio ao Restaurante Universitário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7599521" y="2932509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R$ 12.000.000,00 (48,62%) - Recursos para subsidiar as refeições nos restaurantes universitários dos quatro campi, beneficiando toda a comunidade acadêmica, especialmente os estudantes de baixa renda.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588193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Estes recursos são compostos por fontes diversas, incluindo recursos do Tesouro Nacional, recursos próprios e emendas parlamentares.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613612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planejamento para assistência estudantil em 2025 totaliza R$ 24.680.571,74, representando 25,37% do orçamento total de custeio. Além das duas principais rubricas, estão previstos recursos para moradias estudantis, manutenção de piscinas, avaliações socioeconômicas e outros serviços de apoio aos estudantes.</a:t>
            </a:r>
            <a:endParaRPr lang="en-US" sz="17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2076" y="508040"/>
            <a:ext cx="7852648" cy="11530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Energia Elétrica e Água - Planejamento 2025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132076" y="2029897"/>
            <a:ext cx="3787973" cy="608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R$ 8,5M</a:t>
            </a:r>
            <a:endParaRPr lang="en-US" sz="4750" dirty="0"/>
          </a:p>
        </p:txBody>
      </p:sp>
      <p:sp>
        <p:nvSpPr>
          <p:cNvPr id="5" name="Text 2"/>
          <p:cNvSpPr/>
          <p:nvPr/>
        </p:nvSpPr>
        <p:spPr>
          <a:xfrm>
            <a:off x="6873002" y="2869168"/>
            <a:ext cx="2306003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Total Planejado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132076" y="3268028"/>
            <a:ext cx="3787973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Aumento de 93,2% em relação a 2024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10196751" y="2029897"/>
            <a:ext cx="3787973" cy="608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R$ 6M</a:t>
            </a:r>
            <a:endParaRPr lang="en-US" sz="4750" dirty="0"/>
          </a:p>
        </p:txBody>
      </p:sp>
      <p:sp>
        <p:nvSpPr>
          <p:cNvPr id="8" name="Text 5"/>
          <p:cNvSpPr/>
          <p:nvPr/>
        </p:nvSpPr>
        <p:spPr>
          <a:xfrm>
            <a:off x="10937677" y="2869168"/>
            <a:ext cx="2306003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São Carlos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0196751" y="3268028"/>
            <a:ext cx="3787973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70,58% do total previsto para energia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164354" y="4208859"/>
            <a:ext cx="3787973" cy="608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R$ 2,5M</a:t>
            </a:r>
            <a:endParaRPr lang="en-US" sz="4750" dirty="0"/>
          </a:p>
        </p:txBody>
      </p:sp>
      <p:sp>
        <p:nvSpPr>
          <p:cNvPr id="11" name="Text 8"/>
          <p:cNvSpPr/>
          <p:nvPr/>
        </p:nvSpPr>
        <p:spPr>
          <a:xfrm>
            <a:off x="8905280" y="5048131"/>
            <a:ext cx="2306003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Demais Campi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8164354" y="5446990"/>
            <a:ext cx="378797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Araras, Sorocaba, Lagoa do Sino e Valparaíso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6541980" y="6213132"/>
            <a:ext cx="7852648" cy="1476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planejamento para energia elétrica e água em 2025 totaliza R$ 8.501.000,00, representando 8,74% do orçamento total de custeio. Destaca-se que não há previsão de recursos para água em São Carlos, possivelmente devido à negociação em andamento com o SAAE. O aumento significativo em relação a 2024 reflete tanto os reajustes tarifários quanto a necessidade de regularizar a situação com as concessionárias.</a:t>
            </a:r>
            <a:endParaRPr lang="en-US" sz="14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F456A-5F10-7306-2C51-1E328C7531B4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3758"/>
            <a:ext cx="114529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Transporte e Deslocamento Comunitário 2025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822127" y="2644854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56165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4499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Manutenção de Frota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940373"/>
            <a:ext cx="304800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R$ 840.000,00 (44,69%) para manutenção da frota de veículos institucionais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53614" y="2644854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78" y="2656165"/>
            <a:ext cx="566976" cy="5669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25278" y="34499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Motoristas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4125278" y="3940373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R$ 552.000,00 (29,37%) para serviços de motoristas nos quatro campi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485221" y="2644854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84" y="2656165"/>
            <a:ext cx="566976" cy="56697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56884" y="34499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Carregadores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(”</a:t>
            </a:r>
            <a:r>
              <a:rPr lang="en-US" sz="22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chapas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”)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456884" y="3940373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R$ 150.000,00 (7,98%) para serviços de carregadores credenciados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0816828" y="2644854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491" y="2656165"/>
            <a:ext cx="566976" cy="56697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788491" y="34499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Outros Serviços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10788491" y="3940373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R$ 337.440,00 (17,96%) incluindo seguros, pedágios e manutenções específicas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793790" y="5284232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planejamento para transporte e deslocamento comunitário em 2025 prevê um total de R$ 1.879.440,00, representando um aumento de 30,28% em relação a 2024. A manutenção da frota continuará sendo a principal despesa (44,69%), seguida pelos serviços de motoristas (29,37%). Os serviços de carregadores credenciados representarão 7,98% dos recursos, enquanto outros serviços, como seguros, pedágios e manutenções específicas, somarão 17,96%.</a:t>
            </a:r>
            <a:endParaRPr lang="en-US" sz="17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005EF2-21E8-AF1B-B858-D097E571E558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72032" y="671453"/>
            <a:ext cx="104596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Pessoal e Capacitação de Servidores 2025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62614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0970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Estagiários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2587466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R$ 1.300.000,00 (54,63%) - Inclui remuneração e vale-transporte para estagiários da instituição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1862614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63101" y="2097048"/>
            <a:ext cx="30422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Gratificações e Encargos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3101" y="2587466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R$ 800.000,00 (33,61%) - Pagamentos relacionados a cursos, concursos e outras atividades específicas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3774519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8224" y="40089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Capacitação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8224" y="4499372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R$ 230.000,00 (9,66%) - Recursos destinados à capacitação e desenvolvimento profissional dos servidores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8667" y="3774519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63101" y="40089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Exames Periódicos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63101" y="4499372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R$ 50.000,00 (2,10%) - Realização de exames médicos periódicos para servidores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6077664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planejamento para pessoal e capacitação de servidores em 2025 prevê um total de R$ 2.380.000,00, representando um aumento de 112,04% em relação a 2024. Os estagiários continuarão sendo a principal despesa (54,63%), seguidos pelas gratificações e encargos (33,61%). A capacitação de servidores representará 9,66% do total, enquanto os exames periódicos consumirão 2,10% dos recursos.</a:t>
            </a:r>
            <a:endParaRPr lang="en-US" sz="17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C73C04-56DB-7BF2-3412-A0E5C213472E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119" y="598765"/>
            <a:ext cx="10727650" cy="680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Atividades Acadêmicas - Planejamento 2025</a:t>
            </a:r>
            <a:endParaRPr lang="en-US" sz="42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48" y="1850708"/>
            <a:ext cx="6287453" cy="377237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88448" y="5867995"/>
            <a:ext cx="6287453" cy="1741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 planejamento para atividades acadêmicas em 2025 totaliza R$ 6.353.920,22, representando 6,53% do orçamento total de custeio. Observa-se um aumento significativo em relação a 2024, especialmente nas bolsas de extensão e no material para aulas práticas.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6C51D6-534D-6B6D-A829-049FEABCF30E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8468BDE1-1E5D-FCAF-2178-C0DBB68BCD8B}"/>
              </a:ext>
            </a:extLst>
          </p:cNvPr>
          <p:cNvSpPr/>
          <p:nvPr/>
        </p:nvSpPr>
        <p:spPr>
          <a:xfrm>
            <a:off x="762119" y="1823442"/>
            <a:ext cx="3506272" cy="408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Principais Investimentos</a:t>
            </a:r>
            <a:endParaRPr lang="en-US" sz="255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A74BF008-4475-22CF-D3B3-385956824860}"/>
              </a:ext>
            </a:extLst>
          </p:cNvPr>
          <p:cNvSpPr/>
          <p:nvPr/>
        </p:nvSpPr>
        <p:spPr>
          <a:xfrm>
            <a:off x="762119" y="2449235"/>
            <a:ext cx="6287453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Santa Casa: R$ 1.605.357,23</a:t>
            </a:r>
            <a:endParaRPr lang="en-US" sz="1700" dirty="0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C79425C0-B900-901E-5B28-C8972FA841F0}"/>
              </a:ext>
            </a:extLst>
          </p:cNvPr>
          <p:cNvSpPr/>
          <p:nvPr/>
        </p:nvSpPr>
        <p:spPr>
          <a:xfrm>
            <a:off x="762119" y="2873812"/>
            <a:ext cx="6287453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Bolsas ProEx: R$ 1.523.000,00</a:t>
            </a:r>
            <a:endParaRPr lang="en-US" sz="17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8D95FF12-5507-706C-44BA-54BA8E88DDE5}"/>
              </a:ext>
            </a:extLst>
          </p:cNvPr>
          <p:cNvSpPr/>
          <p:nvPr/>
        </p:nvSpPr>
        <p:spPr>
          <a:xfrm>
            <a:off x="762119" y="3298388"/>
            <a:ext cx="6287453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FontTx/>
              <a:buChar char="•"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Material para aulas </a:t>
            </a: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práticas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: R$ 700.000,00 + 300.000,00</a:t>
            </a:r>
            <a:endParaRPr lang="en-US" sz="1700" dirty="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E01E4100-FD67-8E46-6858-57A02E12B167}"/>
              </a:ext>
            </a:extLst>
          </p:cNvPr>
          <p:cNvSpPr/>
          <p:nvPr/>
        </p:nvSpPr>
        <p:spPr>
          <a:xfrm>
            <a:off x="762119" y="4461999"/>
            <a:ext cx="6287453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Bolsas de Monitoria: R$ 501.710,00 </a:t>
            </a:r>
            <a:endParaRPr lang="en-US" sz="17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2F1B7805-B978-4E79-C10A-9244E2762715}"/>
              </a:ext>
            </a:extLst>
          </p:cNvPr>
          <p:cNvSpPr/>
          <p:nvPr/>
        </p:nvSpPr>
        <p:spPr>
          <a:xfrm>
            <a:off x="762119" y="4886576"/>
            <a:ext cx="6287453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Bolsas Tutoria PAAEG: R$ 468.270,00 </a:t>
            </a:r>
            <a:endParaRPr lang="en-US" sz="1700" dirty="0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5A8F7D55-B6C6-BE46-C4E7-C290E87037B3}"/>
              </a:ext>
            </a:extLst>
          </p:cNvPr>
          <p:cNvSpPr/>
          <p:nvPr/>
        </p:nvSpPr>
        <p:spPr>
          <a:xfrm>
            <a:off x="764207" y="3737579"/>
            <a:ext cx="6287453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Descentralização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para </a:t>
            </a: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os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Centros: R$ 600.000,00</a:t>
            </a:r>
          </a:p>
          <a:p>
            <a:pPr algn="l">
              <a:lnSpc>
                <a:spcPts val="2700"/>
              </a:lnSpc>
              <a:buSzPct val="100000"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      </a:t>
            </a:r>
            <a:r>
              <a:rPr lang="en-US" sz="1700" dirty="0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(</a:t>
            </a:r>
            <a:r>
              <a:rPr lang="en-US" sz="1700" dirty="0" err="1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prazo</a:t>
            </a:r>
            <a:r>
              <a:rPr lang="en-US" sz="1700" dirty="0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 de </a:t>
            </a:r>
            <a:r>
              <a:rPr lang="en-US" sz="1700" dirty="0" err="1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execução</a:t>
            </a:r>
            <a:r>
              <a:rPr lang="en-US" sz="1700" dirty="0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até</a:t>
            </a:r>
            <a:r>
              <a:rPr lang="en-US" sz="1700" dirty="0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novembro</a:t>
            </a:r>
            <a:r>
              <a:rPr lang="en-US" sz="1700" dirty="0">
                <a:solidFill>
                  <a:srgbClr val="FF0000"/>
                </a:solidFill>
                <a:latin typeface="Martel Sans" pitchFamily="34" charset="0"/>
                <a:cs typeface="Martel Sans" pitchFamily="34" charset="-120"/>
              </a:rPr>
              <a:t>/2025)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1158"/>
            <a:ext cx="9483566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Balanço Orçamentário UFSCar – 2025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504831"/>
            <a:ext cx="13042821" cy="4456033"/>
          </a:xfrm>
          <a:prstGeom prst="roundRect">
            <a:avLst>
              <a:gd name="adj" fmla="val 149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512451"/>
            <a:ext cx="13030081" cy="713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60715" y="1615321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Ações Gerais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36106" y="1615321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LOA - Custeio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07687" y="1615321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Planejamento UFSCar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79268" y="1615321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LOA - (Mensal)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9650849" y="1615321"/>
            <a:ext cx="184654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Planejamento UFSCar - (Mensal)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822430" y="1615321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Déficit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01410" y="2226350"/>
            <a:ext cx="13030081" cy="7138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960715" y="2329220"/>
            <a:ext cx="185035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Funcionamento Livre (RTN + RP)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136106" y="2329220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R$ 64.873.233,00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07687" y="2329220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R$ 62.501.103,30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479268" y="2329220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R$ 5.406.102,75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650849" y="2329220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R$ 5.208.425,28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1822430" y="2329220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R$ 2.372.129,70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801410" y="2940248"/>
            <a:ext cx="13030081" cy="4598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960715" y="3043118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Estudantil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136106" y="304311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R$ 12.159.530,00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307687" y="304311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R$ 24.680.571,74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479268" y="304311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R$ 1.013.294,17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650849" y="304311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R$ 2.056.714,31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1822430" y="3043118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-R$ 12.521.041,74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801410" y="3400068"/>
            <a:ext cx="13030081" cy="4598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960715" y="3502938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PASEP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3136106" y="350293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R$ 3.350.000,00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5307687" y="350293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R$ 3.350.000,00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479268" y="350293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R$ 279.166,67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9650849" y="3502938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R$ 279.166,67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11822430" y="3502938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801410" y="3859887"/>
            <a:ext cx="13030081" cy="4598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960715" y="3962757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Atividades Acadêmicas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3136106" y="396275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R$ 980.631,00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5307687" y="396275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R$ 6.353.920,22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7479268" y="396275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R$ 81.719,25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9650849" y="396275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R$ 529.493,35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11822430" y="3962757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-R$ 5.373.289,22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801410" y="4319707"/>
            <a:ext cx="13030081" cy="4598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960715" y="4422577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Outras "Carimbadas"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3136106" y="442257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R$ 403.323,00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5307687" y="442257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R$ 403.323,00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7479268" y="442257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R$ 33.610,25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9650849" y="4422577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R$ 33.610,25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11822430" y="4422577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44"/>
          <p:cNvSpPr/>
          <p:nvPr/>
        </p:nvSpPr>
        <p:spPr>
          <a:xfrm>
            <a:off x="801410" y="4779526"/>
            <a:ext cx="13030081" cy="713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960715" y="4882396"/>
            <a:ext cx="185035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Emendas Parlamentares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3136106" y="4882396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R$ 1.700.000,00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5307687" y="4882396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7479268" y="4882396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R$ 141.666,67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9650849" y="4882396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11822430" y="4882396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R$ 1.700.000,00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Shape 51"/>
          <p:cNvSpPr/>
          <p:nvPr/>
        </p:nvSpPr>
        <p:spPr>
          <a:xfrm>
            <a:off x="801410" y="5493425"/>
            <a:ext cx="13030081" cy="4598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960715" y="5596295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3136106" y="5596295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R$ 83.466.717,00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5307687" y="5596295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R$ 97.288.918,26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55"/>
          <p:cNvSpPr/>
          <p:nvPr/>
        </p:nvSpPr>
        <p:spPr>
          <a:xfrm>
            <a:off x="7479268" y="5596295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R$ 6.955.559,75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9650849" y="5596295"/>
            <a:ext cx="18465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R$ 8.107.409,86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 57"/>
          <p:cNvSpPr/>
          <p:nvPr/>
        </p:nvSpPr>
        <p:spPr>
          <a:xfrm>
            <a:off x="11822430" y="5596295"/>
            <a:ext cx="185035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-R$ 13.822.201,26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 58"/>
          <p:cNvSpPr/>
          <p:nvPr/>
        </p:nvSpPr>
        <p:spPr>
          <a:xfrm>
            <a:off x="793790" y="6218753"/>
            <a:ext cx="4188857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R$ 97.288.918,26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 59"/>
          <p:cNvSpPr/>
          <p:nvPr/>
        </p:nvSpPr>
        <p:spPr>
          <a:xfrm>
            <a:off x="1199198" y="6940987"/>
            <a:ext cx="337792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Planejamento Gastos Total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60"/>
          <p:cNvSpPr/>
          <p:nvPr/>
        </p:nvSpPr>
        <p:spPr>
          <a:xfrm>
            <a:off x="793790" y="7284244"/>
            <a:ext cx="418885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R$ 8.107.409,86 mensal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61"/>
          <p:cNvSpPr/>
          <p:nvPr/>
        </p:nvSpPr>
        <p:spPr>
          <a:xfrm>
            <a:off x="5220772" y="6218753"/>
            <a:ext cx="4188857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R$ 83.466.717,00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6096595" y="6940987"/>
            <a:ext cx="243709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Peça Orçamentária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 63"/>
          <p:cNvSpPr/>
          <p:nvPr/>
        </p:nvSpPr>
        <p:spPr>
          <a:xfrm>
            <a:off x="5220772" y="7284244"/>
            <a:ext cx="418885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R$ 6.955.559,75 mensal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64"/>
          <p:cNvSpPr/>
          <p:nvPr/>
        </p:nvSpPr>
        <p:spPr>
          <a:xfrm>
            <a:off x="9647753" y="6218753"/>
            <a:ext cx="4188857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R$ 13.822.201,26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 65"/>
          <p:cNvSpPr/>
          <p:nvPr/>
        </p:nvSpPr>
        <p:spPr>
          <a:xfrm>
            <a:off x="10749796" y="6940987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Déficit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 66"/>
          <p:cNvSpPr/>
          <p:nvPr/>
        </p:nvSpPr>
        <p:spPr>
          <a:xfrm>
            <a:off x="9647753" y="7284244"/>
            <a:ext cx="418885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R$ 1.151.850,11 mensal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0E63780-E6D5-FF2A-D702-8A716D67F1B4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241" y="620435"/>
            <a:ext cx="8210074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Estratégias Específicas para 2025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15340" y="1761887"/>
            <a:ext cx="505897" cy="584597"/>
          </a:xfrm>
          <a:prstGeom prst="roundRect">
            <a:avLst>
              <a:gd name="adj" fmla="val 10845"/>
            </a:avLst>
          </a:prstGeom>
          <a:solidFill>
            <a:srgbClr val="E6E6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1" y="1773079"/>
            <a:ext cx="562332" cy="56233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7241" y="2560320"/>
            <a:ext cx="3053120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Troca de Custeio para Capital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87241" y="3398163"/>
            <a:ext cx="3053120" cy="2878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Estratégia para viabilizar a finalização de obras e aquisição de equipamentos de TI, otimizando a utilização dos recursos disponíveis e atendendo às necessidades prioritárias de infraestrutura.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49566" y="1761887"/>
            <a:ext cx="505897" cy="584597"/>
          </a:xfrm>
          <a:prstGeom prst="roundRect">
            <a:avLst>
              <a:gd name="adj" fmla="val 10845"/>
            </a:avLst>
          </a:prstGeom>
          <a:solidFill>
            <a:srgbClr val="E6E6E7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68" y="1773079"/>
            <a:ext cx="562332" cy="56233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21468" y="2560320"/>
            <a:ext cx="2989064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Nova Política Energética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4121468" y="3046690"/>
            <a:ext cx="3053120" cy="251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Desenvolvimento de nova política quanto aos recursos e contratos de energia, buscando maior eficiência no consumo e melhores condições de negociação com as concessionárias.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483792" y="1761887"/>
            <a:ext cx="505897" cy="584597"/>
          </a:xfrm>
          <a:prstGeom prst="roundRect">
            <a:avLst>
              <a:gd name="adj" fmla="val 10845"/>
            </a:avLst>
          </a:prstGeom>
          <a:solidFill>
            <a:srgbClr val="E6E6E7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694" y="1773079"/>
            <a:ext cx="562332" cy="56233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55694" y="2560320"/>
            <a:ext cx="3053120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Captação de Recursos Externos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455694" y="3398163"/>
            <a:ext cx="3053120" cy="251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Intensificação dos esforços para captação de recursos externos, incluindo emendas parlamentares, parcerias com empresas e projetos com agências de fomento.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0818019" y="1761887"/>
            <a:ext cx="505897" cy="584597"/>
          </a:xfrm>
          <a:prstGeom prst="roundRect">
            <a:avLst>
              <a:gd name="adj" fmla="val 10845"/>
            </a:avLst>
          </a:prstGeom>
          <a:solidFill>
            <a:srgbClr val="E6E6E7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1773079"/>
            <a:ext cx="562332" cy="56233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789920" y="2560320"/>
            <a:ext cx="3053239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Monitoramento Contínuo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10789920" y="3398163"/>
            <a:ext cx="3053239" cy="251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Implementação de sistema de monitoramento contínuo da execução orçamentária, permitindo ajustes rápidos e redirecionamento de recursos conforme necessidades emergentes.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787241" y="6529626"/>
            <a:ext cx="13055918" cy="1079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 estratégias específicas para 2025 visam enfrentar o déficit orçamentário projetado, garantindo a continuidade das atividades essenciais da universidade. A combinação de medidas de otimização de recursos, captação externa e monitoramento contínuo será fundamental para a sustentabilidade financeira da UFSCar no próximo exercício.</a:t>
            </a:r>
            <a:endParaRPr lang="en-US" sz="17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B182D4-A34D-E058-E2B0-DE3CBA9F2B62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882674" y="3026091"/>
            <a:ext cx="323549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Acesse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o documento "MODELO ORÇAMENTÁRIO UFSCAR: BALANÇO 2024 E PLANEJAMENTO 2025" na íntegra.</a:t>
            </a:r>
            <a:endParaRPr lang="en-US" sz="1750" dirty="0"/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3AD8B20-EACA-8701-CB56-6F7DEA01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31" y="2189627"/>
            <a:ext cx="3871326" cy="3850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7EE17-6523-5B1F-5F98-FB80CD5C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08" y="1371599"/>
            <a:ext cx="272641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7E719C3-F5F7-2177-6F34-40ACCD6E0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800834"/>
              </p:ext>
            </p:extLst>
          </p:nvPr>
        </p:nvGraphicFramePr>
        <p:xfrm>
          <a:off x="854242" y="1311442"/>
          <a:ext cx="12982073" cy="629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6F64E6AE-E33B-4A8D-BC3E-9ADFC0C83EE9}"/>
              </a:ext>
            </a:extLst>
          </p:cNvPr>
          <p:cNvSpPr txBox="1"/>
          <p:nvPr/>
        </p:nvSpPr>
        <p:spPr>
          <a:xfrm>
            <a:off x="523374" y="452190"/>
            <a:ext cx="13583652" cy="101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pt-BR"/>
            </a:defPPr>
            <a:lvl1pPr indent="0">
              <a:lnSpc>
                <a:spcPts val="4600"/>
              </a:lnSpc>
              <a:buNone/>
              <a:defRPr sz="3650" b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defRPr>
            </a:lvl1pPr>
          </a:lstStyle>
          <a:p>
            <a:pPr algn="ctr"/>
            <a:r>
              <a:rPr lang="pt-BR" dirty="0"/>
              <a:t>Índices de Custeio, Capital e PNAES: 2013 - 2025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3682" y="626937"/>
            <a:ext cx="1058001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Índices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de Variação dos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Recursos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Próprios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: Teto 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Arrecadado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-2014-2025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793790" y="6786085"/>
            <a:ext cx="13042821" cy="1207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O gráfico apresenta os índices de variação dos recursos próprios da UFSCar, considerando 2014 como ano base (100%). Observa-se uma queda acentuada tanto no teto quanto nos valores arrecadados até 2022, com o teto chegando a menos de 24% do valor de 2014. A partir de 2023, nota-se uma recuperação mais significativa nos valores arrecadados, que em 2025 devem atingir 72,34% do valor de 2014, enquanto o teto permanece em apenas 30,87%.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9BB3C5C-773D-0790-FCE8-A0E5D84A1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002966"/>
              </p:ext>
            </p:extLst>
          </p:nvPr>
        </p:nvGraphicFramePr>
        <p:xfrm>
          <a:off x="793791" y="1469186"/>
          <a:ext cx="11739796" cy="51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59207-FE94-172B-9B3B-01670C9F2304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37706" y="847821"/>
            <a:ext cx="11754986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00"/>
              </a:lnSpc>
            </a:pPr>
            <a:r>
              <a:rPr lang="en-US" sz="3650" b="1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Índices</a:t>
            </a:r>
            <a:r>
              <a:rPr lang="en-US" sz="3650" b="1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 de </a:t>
            </a:r>
            <a:r>
              <a:rPr lang="en-US" sz="3650" b="1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Variação</a:t>
            </a:r>
            <a:r>
              <a:rPr lang="en-US" sz="3650" b="1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 dos </a:t>
            </a:r>
            <a:r>
              <a:rPr lang="en-US" sz="3650" b="1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Recursos</a:t>
            </a:r>
            <a:r>
              <a:rPr lang="en-US" sz="3650" b="1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 </a:t>
            </a:r>
            <a:r>
              <a:rPr lang="en-US" sz="3650" b="1" dirty="0" err="1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Próprios</a:t>
            </a:r>
            <a:endParaRPr lang="en-US" sz="3650" b="1" dirty="0">
              <a:solidFill>
                <a:srgbClr val="272D45"/>
              </a:solidFill>
              <a:latin typeface="Kanit Light" pitchFamily="34" charset="0"/>
              <a:cs typeface="Kanit Light" pitchFamily="34" charset="-12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443608A-C9AC-496C-A2E7-357D68E73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07614"/>
              </p:ext>
            </p:extLst>
          </p:nvPr>
        </p:nvGraphicFramePr>
        <p:xfrm>
          <a:off x="2460257" y="1964210"/>
          <a:ext cx="9709883" cy="533400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152768">
                  <a:extLst>
                    <a:ext uri="{9D8B030D-6E8A-4147-A177-3AD203B41FA5}">
                      <a16:colId xmlns:a16="http://schemas.microsoft.com/office/drawing/2014/main" val="332495748"/>
                    </a:ext>
                  </a:extLst>
                </a:gridCol>
                <a:gridCol w="3430976">
                  <a:extLst>
                    <a:ext uri="{9D8B030D-6E8A-4147-A177-3AD203B41FA5}">
                      <a16:colId xmlns:a16="http://schemas.microsoft.com/office/drawing/2014/main" val="1969049264"/>
                    </a:ext>
                  </a:extLst>
                </a:gridCol>
                <a:gridCol w="4126139">
                  <a:extLst>
                    <a:ext uri="{9D8B030D-6E8A-4147-A177-3AD203B41FA5}">
                      <a16:colId xmlns:a16="http://schemas.microsoft.com/office/drawing/2014/main" val="3820280377"/>
                    </a:ext>
                  </a:extLst>
                </a:gridCol>
              </a:tblGrid>
              <a:tr h="796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DM Sans" panose="020B0604020202020204" charset="0"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DM Sans" panose="020B0604020202020204" charset="0"/>
                        </a:rPr>
                        <a:t>Índice Variação Teto RP (2014-2024)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DM Sans" panose="020B0604020202020204" charset="0"/>
                        </a:rPr>
                        <a:t>Índice Variação Arrecadado RP (2014-2024)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23104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2014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100,00%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100,00%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3172955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2015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104,82%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73,12%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911256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2016</a:t>
                      </a:r>
                      <a:endParaRPr lang="pt-BR" sz="1800" b="0" i="0" u="none" strike="noStrike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61,91%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44546A"/>
                          </a:solidFill>
                          <a:effectLst/>
                          <a:latin typeface="DM Sans" panose="020B0604020202020204" charset="0"/>
                        </a:rPr>
                        <a:t>99,76%</a:t>
                      </a:r>
                      <a:endParaRPr lang="pt-BR" sz="1800" b="0" i="0" u="none" strike="noStrike" dirty="0">
                        <a:solidFill>
                          <a:srgbClr val="44546A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146956"/>
                  </a:ext>
                </a:extLst>
              </a:tr>
              <a:tr h="4981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2017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83,78%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82,62%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8703837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2018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56,00%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54,11%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998704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2019</a:t>
                      </a:r>
                      <a:endParaRPr lang="pt-BR" sz="1800" b="0" i="0" u="none" strike="noStrike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64,34%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81374F"/>
                          </a:solidFill>
                          <a:effectLst/>
                          <a:latin typeface="DM Sans" panose="020B0604020202020204" charset="0"/>
                        </a:rPr>
                        <a:t>45,89%</a:t>
                      </a:r>
                      <a:endParaRPr lang="pt-BR" sz="1800" b="0" i="0" u="none" strike="noStrike" dirty="0">
                        <a:solidFill>
                          <a:srgbClr val="81374F"/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189288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2022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23,82%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27,91%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8224131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2023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29,56%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36,06%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7688114"/>
                  </a:ext>
                </a:extLst>
              </a:tr>
              <a:tr h="4507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2024</a:t>
                      </a:r>
                      <a:endParaRPr lang="pt-BR" sz="18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23,29%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44,25%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1389861"/>
                  </a:ext>
                </a:extLst>
              </a:tr>
              <a:tr h="4335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2025</a:t>
                      </a:r>
                      <a:endParaRPr lang="pt-BR" sz="18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30,87%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DM Sans" panose="020B0604020202020204" charset="0"/>
                        </a:rPr>
                        <a:t>72,34%</a:t>
                      </a:r>
                      <a:endParaRPr lang="pt-BR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DM Sans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96851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261DE7-CFA8-0F31-969B-F3BC2BAA3039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C80080B-AE2F-4D4A-96AC-8FBCC76B5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457960"/>
              </p:ext>
            </p:extLst>
          </p:nvPr>
        </p:nvGraphicFramePr>
        <p:xfrm>
          <a:off x="567559" y="691814"/>
          <a:ext cx="12533586" cy="708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A4BC3F-CDEF-9F33-E74E-D5F18B784A8A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075" y="624126"/>
            <a:ext cx="7742753" cy="637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Glossário Orçamentário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075" y="1669375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04649" y="1880949"/>
            <a:ext cx="313039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Ação orçamentária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04649" y="2321838"/>
            <a:ext cx="3788926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Conjunto de atividades que compõem a execução de um programa governamental.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09103" y="1669375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20678" y="1880949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LOA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20678" y="2321838"/>
            <a:ext cx="3788926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Lei Orçamentária Anual que define o orçamento da União.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25132" y="1669375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36706" y="1880949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Subação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36706" y="2321838"/>
            <a:ext cx="3788926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Classificação interna para especificar despesas conforme objetivos.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075" y="3716060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04649" y="3927634"/>
            <a:ext cx="371213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Despesa Discricionária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04649" y="4368522"/>
            <a:ext cx="3788926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Gastos cuja execução pode ser ajustada conforme disponibilidade.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5209103" y="3716060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420678" y="3927634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Custeio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420678" y="4368522"/>
            <a:ext cx="3788926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Despesas para manutenção das atividades institucionais (materiais de consumo, serviços, etc).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9625132" y="3716060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836706" y="3927634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UEO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836706" y="4368522"/>
            <a:ext cx="3788926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Unidades de Execução Orçamentária responsáveis pelo planejamento e execução.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93075" y="5762744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004649" y="5974318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Empenho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004649" y="6415207"/>
            <a:ext cx="3788926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Reserva de parte do orçamento para determinada despesa.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5209103" y="5762744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20678" y="5974318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Capital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420678" y="6415207"/>
            <a:ext cx="3788926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Recursos para investimentos, aquisição de bens permanentes e obras.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9625132" y="5762744"/>
            <a:ext cx="4212074" cy="1842730"/>
          </a:xfrm>
          <a:prstGeom prst="roundRect">
            <a:avLst>
              <a:gd name="adj" fmla="val 464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836706" y="5974318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PASEP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9836706" y="6415207"/>
            <a:ext cx="3788926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Contribuição obrigatória vinculada à folha de pagamento dos servidores ativos.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1D4190-C85A-179C-4167-7FE3907A3E75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305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Modelo Orçamentário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182546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44149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052280"/>
            <a:ext cx="31094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Dimensões Institucionais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542699"/>
            <a:ext cx="57175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Categorias macro-analíticas das ações orçamentárias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14551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18908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64319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4159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Ações Orçamentárias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3906322"/>
            <a:ext cx="58649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Conjuntos de atividades para execução dos programas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50913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55271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00681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47795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Subações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269944"/>
            <a:ext cx="58932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Classificações internas para especificação de despesas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114812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estrutura orçamentária da UFSCar é organizada em camadas que facilitam o planejamento e controle financeiro. As dimensões institucionais abrangem áreas como apoio acadêmico, ações administrativas e assistência estudantil. Cada dimensão contém ações orçamentárias específicas, que são detalhadas em subações para execução pelas unidades responsáveis.</a:t>
            </a:r>
            <a:endParaRPr lang="en-US" sz="17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6C712-AAD4-85B7-1E79-3502B3795313}"/>
              </a:ext>
            </a:extLst>
          </p:cNvPr>
          <p:cNvSpPr txBox="1"/>
          <p:nvPr/>
        </p:nvSpPr>
        <p:spPr>
          <a:xfrm>
            <a:off x="11636679" y="263046"/>
            <a:ext cx="26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32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UFSCar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4611</Words>
  <Application>Microsoft Macintosh PowerPoint</Application>
  <PresentationFormat>Custom</PresentationFormat>
  <Paragraphs>881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Martel Sans</vt:lpstr>
      <vt:lpstr>Open Sans</vt:lpstr>
      <vt:lpstr>Helvetica</vt:lpstr>
      <vt:lpstr>Calibri</vt:lpstr>
      <vt:lpstr>Libre Baskerville</vt:lpstr>
      <vt:lpstr>Unbounded Bold</vt:lpstr>
      <vt:lpstr>Kanit Light</vt:lpstr>
      <vt:lpstr>Liberation Serif</vt:lpstr>
      <vt:lpstr>DM Sans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Ana Beatriz Oliveira</cp:lastModifiedBy>
  <cp:revision>26</cp:revision>
  <dcterms:created xsi:type="dcterms:W3CDTF">2025-06-03T13:34:04Z</dcterms:created>
  <dcterms:modified xsi:type="dcterms:W3CDTF">2025-06-06T11:15:01Z</dcterms:modified>
</cp:coreProperties>
</file>